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3" r:id="rId3"/>
    <p:sldId id="262" r:id="rId4"/>
    <p:sldId id="271" r:id="rId5"/>
    <p:sldId id="272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E8BDF-94CC-4254-9252-02936842D972}" type="datetimeFigureOut">
              <a:rPr kumimoji="1" lang="ja-JP" altLang="en-US" smtClean="0"/>
              <a:pPr/>
              <a:t>2016/6/23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0E141-5D52-4624-871B-15B933DE5B4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28596" y="428604"/>
            <a:ext cx="1960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/>
              <a:t>販路開拓</a:t>
            </a:r>
            <a:endParaRPr kumimoji="1" lang="ja-JP" altLang="en-US" sz="3200" b="1" dirty="0"/>
          </a:p>
        </p:txBody>
      </p:sp>
      <p:sp>
        <p:nvSpPr>
          <p:cNvPr id="7" name="正方形/長方形 6"/>
          <p:cNvSpPr/>
          <p:nvPr/>
        </p:nvSpPr>
        <p:spPr>
          <a:xfrm>
            <a:off x="952650" y="2511147"/>
            <a:ext cx="6191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/>
              <a:t>２．商品</a:t>
            </a:r>
            <a:r>
              <a:rPr lang="en-US" altLang="ja-JP" sz="2800" dirty="0" smtClean="0"/>
              <a:t>/</a:t>
            </a:r>
            <a:r>
              <a:rPr lang="ja-JP" altLang="en-US" sz="2800" dirty="0" smtClean="0"/>
              <a:t>サービスの売れる仕組みつくり</a:t>
            </a:r>
            <a:endParaRPr lang="ja-JP" altLang="en-US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976314" y="1571612"/>
            <a:ext cx="4322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/>
              <a:t>１．事業領域（ドメイン）決定</a:t>
            </a:r>
            <a:endParaRPr lang="ja-JP" altLang="en-US" sz="2800" dirty="0"/>
          </a:p>
        </p:txBody>
      </p:sp>
      <p:sp>
        <p:nvSpPr>
          <p:cNvPr id="6" name="正方形/長方形 5"/>
          <p:cNvSpPr/>
          <p:nvPr/>
        </p:nvSpPr>
        <p:spPr>
          <a:xfrm>
            <a:off x="952650" y="3491587"/>
            <a:ext cx="21146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/>
              <a:t>３</a:t>
            </a:r>
            <a:r>
              <a:rPr lang="ja-JP" altLang="en-US" sz="2800" dirty="0"/>
              <a:t>．</a:t>
            </a:r>
            <a:r>
              <a:rPr lang="ja-JP" altLang="en-US" sz="2800" dirty="0" smtClean="0"/>
              <a:t>市場戦略</a:t>
            </a:r>
            <a:endParaRPr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952650" y="4431122"/>
            <a:ext cx="21146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/>
              <a:t>４</a:t>
            </a:r>
            <a:r>
              <a:rPr lang="ja-JP" altLang="en-US" sz="2800" dirty="0"/>
              <a:t>．</a:t>
            </a:r>
            <a:r>
              <a:rPr lang="ja-JP" altLang="en-US" sz="2800" dirty="0" smtClean="0"/>
              <a:t>販売戦略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15942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85720" y="285728"/>
            <a:ext cx="28472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１．事業領域（ドメイン）決定</a:t>
            </a:r>
            <a:endParaRPr lang="ja-JP" altLang="en-US" b="1" dirty="0"/>
          </a:p>
        </p:txBody>
      </p:sp>
      <p:grpSp>
        <p:nvGrpSpPr>
          <p:cNvPr id="27" name="グループ化 26"/>
          <p:cNvGrpSpPr/>
          <p:nvPr/>
        </p:nvGrpSpPr>
        <p:grpSpPr>
          <a:xfrm>
            <a:off x="642910" y="785794"/>
            <a:ext cx="3143272" cy="2643206"/>
            <a:chOff x="950151" y="1551445"/>
            <a:chExt cx="2101681" cy="1656184"/>
          </a:xfrm>
        </p:grpSpPr>
        <p:sp>
          <p:nvSpPr>
            <p:cNvPr id="4" name="円/楕円 3"/>
            <p:cNvSpPr/>
            <p:nvPr/>
          </p:nvSpPr>
          <p:spPr>
            <a:xfrm>
              <a:off x="1454207" y="1551445"/>
              <a:ext cx="936104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/>
                <a:t>誰に</a:t>
              </a:r>
              <a:endParaRPr kumimoji="1" lang="ja-JP" altLang="en-US" b="1" dirty="0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950151" y="2199517"/>
              <a:ext cx="936104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/>
                <a:t>何を</a:t>
              </a:r>
              <a:endParaRPr kumimoji="1" lang="ja-JP" altLang="en-US" b="1" dirty="0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1958263" y="2199517"/>
              <a:ext cx="936104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 smtClean="0"/>
                <a:t>どのように</a:t>
              </a:r>
              <a:endParaRPr kumimoji="1" lang="ja-JP" altLang="en-US" sz="1400" b="1" dirty="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094167" y="1695461"/>
              <a:ext cx="54373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400" dirty="0" smtClean="0"/>
                <a:t>顧客</a:t>
              </a:r>
              <a:endParaRPr lang="ja-JP" altLang="en-US" sz="1400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022159" y="2899852"/>
              <a:ext cx="69442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400" dirty="0" smtClean="0"/>
                <a:t>ニーズ</a:t>
              </a:r>
              <a:endParaRPr lang="ja-JP" altLang="en-US" sz="1400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958263" y="2899852"/>
              <a:ext cx="109356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400" dirty="0" smtClean="0"/>
                <a:t>コンピタンス</a:t>
              </a:r>
              <a:endParaRPr lang="ja-JP" altLang="en-US" sz="1400" dirty="0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5000628" y="714356"/>
            <a:ext cx="2832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企業理念・ビジョン　</a:t>
            </a:r>
            <a:r>
              <a:rPr lang="ja-JP" altLang="en-US" dirty="0" smtClean="0"/>
              <a:t>明確化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643438" y="1571612"/>
            <a:ext cx="36450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 smtClean="0"/>
              <a:t>ＳＷＯＴ分析</a:t>
            </a:r>
            <a:r>
              <a:rPr lang="ja-JP" altLang="en-US" sz="1200" dirty="0" smtClean="0"/>
              <a:t>（強み、弱み、機会、脅威）</a:t>
            </a:r>
            <a:endParaRPr lang="ja-JP" altLang="en-US" sz="1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5643570" y="4500570"/>
            <a:ext cx="18573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sz="1400" dirty="0" smtClean="0"/>
              <a:t>セグメンテーション</a:t>
            </a:r>
            <a:endParaRPr lang="en-US" altLang="ja-JP" sz="1400" dirty="0" smtClean="0"/>
          </a:p>
          <a:p>
            <a:pPr>
              <a:buFont typeface="Wingdings" pitchFamily="2" charset="2"/>
              <a:buChar char="Ø"/>
            </a:pPr>
            <a:r>
              <a:rPr lang="ja-JP" altLang="en-US" sz="1400" dirty="0" smtClean="0"/>
              <a:t>ターゲティング</a:t>
            </a:r>
            <a:endParaRPr lang="en-US" altLang="ja-JP" sz="1400" dirty="0" smtClean="0"/>
          </a:p>
          <a:p>
            <a:pPr>
              <a:buFont typeface="Wingdings" pitchFamily="2" charset="2"/>
              <a:buChar char="Ø"/>
            </a:pPr>
            <a:r>
              <a:rPr lang="ja-JP" altLang="en-US" sz="1400" dirty="0" smtClean="0"/>
              <a:t>ポジショニング</a:t>
            </a:r>
            <a:endParaRPr lang="ja-JP" altLang="en-US" sz="1400" dirty="0"/>
          </a:p>
        </p:txBody>
      </p:sp>
      <p:sp>
        <p:nvSpPr>
          <p:cNvPr id="13" name="正方形/長方形 12"/>
          <p:cNvSpPr/>
          <p:nvPr/>
        </p:nvSpPr>
        <p:spPr>
          <a:xfrm>
            <a:off x="3571868" y="6202940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ＫＳＦ（成功のカギ）</a:t>
            </a:r>
            <a:endParaRPr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6215074" y="4143380"/>
            <a:ext cx="504056" cy="144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下矢印 14"/>
          <p:cNvSpPr/>
          <p:nvPr/>
        </p:nvSpPr>
        <p:spPr>
          <a:xfrm>
            <a:off x="6000760" y="1285860"/>
            <a:ext cx="504056" cy="144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>
            <a:off x="3500430" y="5631436"/>
            <a:ext cx="21682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/>
          <p:cNvGrpSpPr/>
          <p:nvPr/>
        </p:nvGrpSpPr>
        <p:grpSpPr>
          <a:xfrm>
            <a:off x="5286380" y="2000240"/>
            <a:ext cx="2552700" cy="1844675"/>
            <a:chOff x="5286380" y="2000240"/>
            <a:chExt cx="2552700" cy="1844675"/>
          </a:xfrm>
        </p:grpSpPr>
        <p:sp>
          <p:nvSpPr>
            <p:cNvPr id="18" name="AutoShape 3123"/>
            <p:cNvSpPr>
              <a:spLocks noChangeArrowheads="1"/>
            </p:cNvSpPr>
            <p:nvPr/>
          </p:nvSpPr>
          <p:spPr bwMode="gray">
            <a:xfrm>
              <a:off x="5286380" y="2000240"/>
              <a:ext cx="2552700" cy="1844675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97497" tIns="50698" rIns="97497" bIns="50698"/>
            <a:lstStyle/>
            <a:p>
              <a:pPr algn="l"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300" b="1">
                  <a:effectLst/>
                  <a:latin typeface="ＭＳ Ｐゴシック" charset="-128"/>
                  <a:ea typeface="ＭＳ Ｐゴシック" charset="-128"/>
                </a:rPr>
                <a:t>■抽出の視点</a:t>
              </a:r>
            </a:p>
          </p:txBody>
        </p:sp>
        <p:sp>
          <p:nvSpPr>
            <p:cNvPr id="19" name="Rectangle 3124"/>
            <p:cNvSpPr>
              <a:spLocks noChangeArrowheads="1"/>
            </p:cNvSpPr>
            <p:nvPr/>
          </p:nvSpPr>
          <p:spPr bwMode="gray">
            <a:xfrm>
              <a:off x="5775100" y="2571744"/>
              <a:ext cx="817803" cy="5447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97497" tIns="50698" rIns="97497" bIns="50698" anchor="ctr"/>
            <a:lstStyle/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>
                  <a:solidFill>
                    <a:srgbClr val="FF0000"/>
                  </a:solidFill>
                  <a:effectLst/>
                  <a:latin typeface="ＭＳ Ｐゴシック" charset="-128"/>
                  <a:ea typeface="ＭＳ Ｐゴシック" charset="-128"/>
                </a:rPr>
                <a:t>積極的攻勢</a:t>
              </a:r>
            </a:p>
          </p:txBody>
        </p:sp>
        <p:sp>
          <p:nvSpPr>
            <p:cNvPr id="20" name="Rectangle 3125"/>
            <p:cNvSpPr>
              <a:spLocks noChangeArrowheads="1"/>
            </p:cNvSpPr>
            <p:nvPr/>
          </p:nvSpPr>
          <p:spPr bwMode="gray">
            <a:xfrm>
              <a:off x="6656089" y="2571744"/>
              <a:ext cx="817803" cy="5447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97497" tIns="50698" rIns="97497" bIns="50698" anchor="ctr"/>
            <a:lstStyle/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>
                  <a:solidFill>
                    <a:srgbClr val="339966"/>
                  </a:solidFill>
                  <a:effectLst/>
                  <a:latin typeface="ＭＳ Ｐゴシック" charset="-128"/>
                  <a:ea typeface="ＭＳ Ｐゴシック" charset="-128"/>
                </a:rPr>
                <a:t>差別化</a:t>
              </a:r>
            </a:p>
          </p:txBody>
        </p:sp>
        <p:sp>
          <p:nvSpPr>
            <p:cNvPr id="21" name="Rectangle 3126"/>
            <p:cNvSpPr>
              <a:spLocks noChangeArrowheads="1"/>
            </p:cNvSpPr>
            <p:nvPr/>
          </p:nvSpPr>
          <p:spPr bwMode="gray">
            <a:xfrm>
              <a:off x="6656089" y="3168197"/>
              <a:ext cx="817803" cy="5447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97497" tIns="50698" rIns="97497" bIns="50698" anchor="ctr"/>
            <a:lstStyle/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 dirty="0">
                  <a:effectLst/>
                </a:rPr>
                <a:t>専守防衛</a:t>
              </a:r>
            </a:p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endParaRPr lang="ja-JP" altLang="en-US" sz="1100" dirty="0">
                <a:effectLst/>
              </a:endParaRPr>
            </a:p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 dirty="0">
                  <a:effectLst/>
                </a:rPr>
                <a:t>撤退</a:t>
              </a:r>
            </a:p>
          </p:txBody>
        </p:sp>
        <p:sp>
          <p:nvSpPr>
            <p:cNvPr id="22" name="Rectangle 3127"/>
            <p:cNvSpPr>
              <a:spLocks noChangeArrowheads="1"/>
            </p:cNvSpPr>
            <p:nvPr/>
          </p:nvSpPr>
          <p:spPr bwMode="gray">
            <a:xfrm>
              <a:off x="5775100" y="3168197"/>
              <a:ext cx="817803" cy="5447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97497" tIns="50698" rIns="97497" bIns="50698" anchor="ctr"/>
            <a:lstStyle/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>
                  <a:solidFill>
                    <a:srgbClr val="0099FF"/>
                  </a:solidFill>
                  <a:effectLst/>
                </a:rPr>
                <a:t>段階的施策</a:t>
              </a:r>
            </a:p>
          </p:txBody>
        </p:sp>
        <p:sp>
          <p:nvSpPr>
            <p:cNvPr id="23" name="Rectangle 3128"/>
            <p:cNvSpPr>
              <a:spLocks noChangeArrowheads="1"/>
            </p:cNvSpPr>
            <p:nvPr/>
          </p:nvSpPr>
          <p:spPr bwMode="gray">
            <a:xfrm>
              <a:off x="5500694" y="2571744"/>
              <a:ext cx="203999" cy="544744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97497" tIns="50698" rIns="97497" bIns="50698" anchor="ctr"/>
            <a:lstStyle/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>
                  <a:solidFill>
                    <a:schemeClr val="bg1"/>
                  </a:solidFill>
                  <a:effectLst/>
                  <a:latin typeface="ＭＳ Ｐゴシック" charset="-128"/>
                  <a:ea typeface="ＭＳ Ｐゴシック" charset="-128"/>
                </a:rPr>
                <a:t>強</a:t>
              </a:r>
              <a:br>
                <a:rPr lang="ja-JP" altLang="en-US" sz="1100">
                  <a:solidFill>
                    <a:schemeClr val="bg1"/>
                  </a:solidFill>
                  <a:effectLst/>
                  <a:latin typeface="ＭＳ Ｐゴシック" charset="-128"/>
                  <a:ea typeface="ＭＳ Ｐゴシック" charset="-128"/>
                </a:rPr>
              </a:br>
              <a:r>
                <a:rPr lang="ja-JP" altLang="en-US" sz="1100">
                  <a:solidFill>
                    <a:schemeClr val="bg1"/>
                  </a:solidFill>
                  <a:effectLst/>
                  <a:latin typeface="ＭＳ Ｐゴシック" charset="-128"/>
                  <a:ea typeface="ＭＳ Ｐゴシック" charset="-128"/>
                </a:rPr>
                <a:t>み</a:t>
              </a:r>
            </a:p>
          </p:txBody>
        </p:sp>
        <p:sp>
          <p:nvSpPr>
            <p:cNvPr id="24" name="Rectangle 3129"/>
            <p:cNvSpPr>
              <a:spLocks noChangeArrowheads="1"/>
            </p:cNvSpPr>
            <p:nvPr/>
          </p:nvSpPr>
          <p:spPr bwMode="gray">
            <a:xfrm>
              <a:off x="5500694" y="3168197"/>
              <a:ext cx="203999" cy="544744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97497" tIns="50698" rIns="97497" bIns="50698" anchor="ctr"/>
            <a:lstStyle/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>
                  <a:solidFill>
                    <a:schemeClr val="bg1"/>
                  </a:solidFill>
                  <a:effectLst/>
                </a:rPr>
                <a:t>弱</a:t>
              </a:r>
            </a:p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>
                  <a:solidFill>
                    <a:schemeClr val="bg1"/>
                  </a:solidFill>
                  <a:effectLst/>
                </a:rPr>
                <a:t>み</a:t>
              </a:r>
            </a:p>
          </p:txBody>
        </p:sp>
        <p:sp>
          <p:nvSpPr>
            <p:cNvPr id="25" name="Rectangle 3130"/>
            <p:cNvSpPr>
              <a:spLocks noChangeArrowheads="1"/>
            </p:cNvSpPr>
            <p:nvPr/>
          </p:nvSpPr>
          <p:spPr bwMode="gray">
            <a:xfrm>
              <a:off x="5775100" y="2398580"/>
              <a:ext cx="817803" cy="135885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97497" tIns="50698" rIns="97497" bIns="50698" anchor="ctr"/>
            <a:lstStyle/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>
                  <a:solidFill>
                    <a:schemeClr val="bg1"/>
                  </a:solidFill>
                  <a:effectLst/>
                  <a:latin typeface="ＭＳ Ｐゴシック" charset="-128"/>
                  <a:ea typeface="ＭＳ Ｐゴシック" charset="-128"/>
                </a:rPr>
                <a:t>機会</a:t>
              </a:r>
            </a:p>
          </p:txBody>
        </p:sp>
        <p:sp>
          <p:nvSpPr>
            <p:cNvPr id="26" name="Rectangle 3131"/>
            <p:cNvSpPr>
              <a:spLocks noChangeArrowheads="1"/>
            </p:cNvSpPr>
            <p:nvPr/>
          </p:nvSpPr>
          <p:spPr bwMode="gray">
            <a:xfrm>
              <a:off x="6656089" y="2398580"/>
              <a:ext cx="817803" cy="135885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97497" tIns="50698" rIns="97497" bIns="50698" anchor="ctr"/>
            <a:lstStyle/>
            <a:p>
              <a:pPr defTabSz="9906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</a:pPr>
              <a:r>
                <a:rPr lang="ja-JP" altLang="en-US" sz="1100" dirty="0">
                  <a:solidFill>
                    <a:schemeClr val="bg1"/>
                  </a:solidFill>
                  <a:effectLst/>
                  <a:latin typeface="ＭＳ Ｐゴシック" charset="-128"/>
                  <a:ea typeface="ＭＳ Ｐゴシック" charset="-128"/>
                </a:rPr>
                <a:t>脅威</a:t>
              </a:r>
            </a:p>
          </p:txBody>
        </p:sp>
      </p:grpSp>
      <p:pic>
        <p:nvPicPr>
          <p:cNvPr id="4098" name="Picture 2" descr="3C分析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429000"/>
            <a:ext cx="2104832" cy="1692285"/>
          </a:xfrm>
          <a:prstGeom prst="rect">
            <a:avLst/>
          </a:prstGeom>
          <a:noFill/>
        </p:spPr>
      </p:pic>
      <p:sp>
        <p:nvSpPr>
          <p:cNvPr id="29" name="正方形/長方形 28"/>
          <p:cNvSpPr/>
          <p:nvPr/>
        </p:nvSpPr>
        <p:spPr>
          <a:xfrm>
            <a:off x="2071670" y="3500438"/>
            <a:ext cx="9685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3C</a:t>
            </a:r>
            <a:r>
              <a:rPr lang="ja-JP" altLang="en-US" b="1" dirty="0" smtClean="0"/>
              <a:t>分析</a:t>
            </a:r>
            <a:endParaRPr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9095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500034" y="357166"/>
            <a:ext cx="4054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２．商品</a:t>
            </a:r>
            <a:r>
              <a:rPr lang="en-US" altLang="ja-JP" b="1" dirty="0" smtClean="0"/>
              <a:t>/</a:t>
            </a:r>
            <a:r>
              <a:rPr lang="ja-JP" altLang="en-US" b="1" dirty="0" smtClean="0"/>
              <a:t>サービスの売れる仕組みつくり</a:t>
            </a:r>
            <a:endParaRPr lang="ja-JP" altLang="en-US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428596" y="1643050"/>
            <a:ext cx="36433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◆マーケティング</a:t>
            </a:r>
            <a:r>
              <a:rPr lang="ja-JP" altLang="en-US" b="1" dirty="0" smtClean="0"/>
              <a:t>の</a:t>
            </a:r>
            <a:r>
              <a:rPr lang="en-US" altLang="ja-JP" sz="2400" b="1" dirty="0" smtClean="0"/>
              <a:t>4P</a:t>
            </a:r>
            <a:endParaRPr lang="en-US" altLang="ja-JP" b="1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	</a:t>
            </a:r>
            <a:r>
              <a:rPr lang="en-US" altLang="ja-JP" sz="2000" dirty="0" smtClean="0"/>
              <a:t>Product</a:t>
            </a:r>
            <a:r>
              <a:rPr lang="ja-JP" altLang="en-US" dirty="0" smtClean="0"/>
              <a:t>（商品</a:t>
            </a:r>
            <a:r>
              <a:rPr lang="en-US" altLang="ja-JP" dirty="0" smtClean="0"/>
              <a:t>/</a:t>
            </a:r>
            <a:r>
              <a:rPr lang="ja-JP" altLang="en-US" dirty="0" smtClean="0"/>
              <a:t>サービス）</a:t>
            </a:r>
          </a:p>
          <a:p>
            <a:r>
              <a:rPr lang="ja-JP" altLang="en-US" dirty="0" smtClean="0"/>
              <a:t>	</a:t>
            </a:r>
            <a:r>
              <a:rPr lang="en-US" altLang="ja-JP" sz="2000" dirty="0" smtClean="0"/>
              <a:t>Place</a:t>
            </a:r>
            <a:r>
              <a:rPr lang="ja-JP" altLang="en-US" dirty="0" smtClean="0"/>
              <a:t>（市場）</a:t>
            </a:r>
          </a:p>
          <a:p>
            <a:r>
              <a:rPr lang="ja-JP" altLang="en-US" dirty="0" smtClean="0"/>
              <a:t>	</a:t>
            </a:r>
            <a:r>
              <a:rPr lang="en-US" altLang="ja-JP" sz="2000" dirty="0" smtClean="0"/>
              <a:t>Promotion</a:t>
            </a:r>
            <a:r>
              <a:rPr lang="ja-JP" altLang="en-US" dirty="0" smtClean="0"/>
              <a:t>（販売促進）</a:t>
            </a:r>
          </a:p>
          <a:p>
            <a:r>
              <a:rPr lang="ja-JP" altLang="en-US" dirty="0" smtClean="0"/>
              <a:t>	</a:t>
            </a:r>
            <a:r>
              <a:rPr lang="en-US" altLang="ja-JP" sz="2000" dirty="0" smtClean="0"/>
              <a:t>Price</a:t>
            </a:r>
            <a:r>
              <a:rPr lang="ja-JP" altLang="en-US" dirty="0" smtClean="0"/>
              <a:t>（提供価格）</a:t>
            </a:r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072066" y="1142984"/>
            <a:ext cx="38576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左記を考えていくため</a:t>
            </a:r>
            <a:r>
              <a:rPr lang="ja-JP" altLang="en-US" dirty="0" smtClean="0"/>
              <a:t>の基本</a:t>
            </a:r>
            <a:r>
              <a:rPr lang="ja-JP" altLang="en-US" dirty="0" smtClean="0"/>
              <a:t>フロー</a:t>
            </a:r>
            <a:endParaRPr lang="en-US" altLang="ja-JP" dirty="0" smtClean="0"/>
          </a:p>
          <a:p>
            <a:endParaRPr lang="ja-JP" altLang="en-US" dirty="0" smtClean="0"/>
          </a:p>
          <a:p>
            <a:r>
              <a:rPr lang="ja-JP" altLang="en-US" dirty="0" smtClean="0"/>
              <a:t>①市場環境の分析</a:t>
            </a:r>
          </a:p>
          <a:p>
            <a:r>
              <a:rPr lang="ja-JP" altLang="en-US" dirty="0" smtClean="0"/>
              <a:t>②狙い目市場・ターゲットの想定</a:t>
            </a:r>
          </a:p>
          <a:p>
            <a:r>
              <a:rPr lang="ja-JP" altLang="en-US" dirty="0" smtClean="0"/>
              <a:t>③ポジショニング分析</a:t>
            </a:r>
          </a:p>
          <a:p>
            <a:r>
              <a:rPr lang="ja-JP" altLang="en-US" dirty="0" smtClean="0"/>
              <a:t>④想定マーケット分析・評価</a:t>
            </a:r>
          </a:p>
          <a:p>
            <a:r>
              <a:rPr lang="ja-JP" altLang="en-US" dirty="0" smtClean="0"/>
              <a:t>⑤商品開発・改良</a:t>
            </a:r>
          </a:p>
          <a:p>
            <a:r>
              <a:rPr lang="ja-JP" altLang="en-US" dirty="0" smtClean="0"/>
              <a:t>⑥価格設定</a:t>
            </a:r>
          </a:p>
          <a:p>
            <a:r>
              <a:rPr lang="ja-JP" altLang="en-US" dirty="0" smtClean="0"/>
              <a:t>⑦情報発信、広告・宣伝</a:t>
            </a:r>
          </a:p>
          <a:p>
            <a:r>
              <a:rPr lang="ja-JP" altLang="en-US" dirty="0" smtClean="0"/>
              <a:t>⑧流通ルートの開拓</a:t>
            </a:r>
            <a:endParaRPr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428596" y="4607191"/>
            <a:ext cx="84807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◆ＩＴの活用</a:t>
            </a:r>
            <a:endParaRPr lang="en-US" altLang="ja-JP" b="1" dirty="0" smtClean="0"/>
          </a:p>
          <a:p>
            <a:endParaRPr lang="en-US" altLang="ja-JP" dirty="0"/>
          </a:p>
          <a:p>
            <a:r>
              <a:rPr lang="ja-JP" altLang="en-US" dirty="0" smtClean="0"/>
              <a:t>　インターネットを利用した最新の手法として、コミュニティ・マーケティングがあります。自身のサイトやメルマガ、ブログ、ツイッター等を活用して事業に関わる情報を配信して、共感者や興味を持つ人々から、その興味・関心、有益情報を収集して自身の事業に活かすことです。</a:t>
            </a:r>
            <a:endParaRPr lang="ja-JP" altLang="en-US" dirty="0"/>
          </a:p>
        </p:txBody>
      </p:sp>
      <p:sp>
        <p:nvSpPr>
          <p:cNvPr id="6" name="左矢印 5"/>
          <p:cNvSpPr/>
          <p:nvPr/>
        </p:nvSpPr>
        <p:spPr>
          <a:xfrm>
            <a:off x="4214810" y="1428736"/>
            <a:ext cx="500066" cy="2571768"/>
          </a:xfrm>
          <a:prstGeom prst="leftArrow">
            <a:avLst>
              <a:gd name="adj1" fmla="val 50000"/>
              <a:gd name="adj2" fmla="val 552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57158" y="285728"/>
            <a:ext cx="1426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３</a:t>
            </a:r>
            <a:r>
              <a:rPr lang="ja-JP" altLang="en-US" b="1" dirty="0"/>
              <a:t>．</a:t>
            </a:r>
            <a:r>
              <a:rPr lang="ja-JP" altLang="en-US" b="1" dirty="0" smtClean="0"/>
              <a:t>市場戦略</a:t>
            </a:r>
            <a:endParaRPr lang="ja-JP" altLang="en-US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993232" y="980728"/>
            <a:ext cx="2153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マーケティングの４Ｐ</a:t>
            </a:r>
            <a:endParaRPr lang="ja-JP" altLang="en-US" b="1" dirty="0"/>
          </a:p>
        </p:txBody>
      </p:sp>
      <p:sp>
        <p:nvSpPr>
          <p:cNvPr id="4" name="正方形/長方形 3"/>
          <p:cNvSpPr/>
          <p:nvPr/>
        </p:nvSpPr>
        <p:spPr>
          <a:xfrm>
            <a:off x="412059" y="1605023"/>
            <a:ext cx="1152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dirty="0" smtClean="0"/>
              <a:t>商品計画</a:t>
            </a:r>
          </a:p>
          <a:p>
            <a:pPr algn="ctr"/>
            <a:r>
              <a:rPr lang="ja-JP" altLang="en-US" dirty="0" smtClean="0"/>
              <a:t>価格計画</a:t>
            </a:r>
            <a:endParaRPr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2932339" y="1605023"/>
            <a:ext cx="1224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dirty="0" smtClean="0">
                <a:latin typeface="ＭＳ Ｐゴシック" pitchFamily="50" charset="-128"/>
                <a:ea typeface="ＭＳ Ｐゴシック" pitchFamily="50" charset="-128"/>
              </a:rPr>
              <a:t>流通計画</a:t>
            </a:r>
          </a:p>
          <a:p>
            <a:pPr algn="ctr"/>
            <a:r>
              <a:rPr lang="zh-TW" altLang="en-US" dirty="0" smtClean="0">
                <a:latin typeface="ＭＳ Ｐゴシック" pitchFamily="50" charset="-128"/>
                <a:ea typeface="ＭＳ Ｐゴシック" pitchFamily="50" charset="-128"/>
              </a:rPr>
              <a:t>販促計画</a:t>
            </a:r>
            <a:endParaRPr lang="ja-JP" altLang="en-US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584052" y="2266652"/>
            <a:ext cx="23762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（広告、パブリシティ、人的、販促）</a:t>
            </a:r>
            <a:endParaRPr lang="ja-JP" altLang="en-US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1192218" y="2722184"/>
            <a:ext cx="1944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b="1" dirty="0" smtClean="0"/>
              <a:t>ベンチマーク</a:t>
            </a:r>
            <a:endParaRPr lang="en-US" altLang="ja-JP" b="1" dirty="0" smtClean="0"/>
          </a:p>
          <a:p>
            <a:pPr algn="ctr"/>
            <a:r>
              <a:rPr lang="ja-JP" altLang="en-US" sz="1400" dirty="0" smtClean="0"/>
              <a:t>ヒアリング</a:t>
            </a:r>
            <a:r>
              <a:rPr lang="en-US" altLang="ja-JP" sz="1400" dirty="0" smtClean="0"/>
              <a:t>100</a:t>
            </a:r>
            <a:r>
              <a:rPr lang="ja-JP" altLang="en-US" sz="1400" dirty="0" smtClean="0"/>
              <a:t>人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076355" y="2909878"/>
            <a:ext cx="20810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 smtClean="0"/>
              <a:t>（事前に顧客をみつける）</a:t>
            </a:r>
            <a:endParaRPr lang="ja-JP" altLang="en-US" sz="1400" dirty="0"/>
          </a:p>
        </p:txBody>
      </p:sp>
      <p:sp>
        <p:nvSpPr>
          <p:cNvPr id="9" name="円/楕円 8"/>
          <p:cNvSpPr/>
          <p:nvPr/>
        </p:nvSpPr>
        <p:spPr>
          <a:xfrm>
            <a:off x="1420171" y="1533015"/>
            <a:ext cx="1656184" cy="79208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下矢印 9"/>
          <p:cNvSpPr/>
          <p:nvPr/>
        </p:nvSpPr>
        <p:spPr>
          <a:xfrm>
            <a:off x="1912298" y="2503712"/>
            <a:ext cx="504056" cy="144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406565" y="1470242"/>
            <a:ext cx="32698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対面</a:t>
            </a:r>
            <a:r>
              <a:rPr lang="ja-JP" altLang="en-US" sz="1600" dirty="0" smtClean="0"/>
              <a:t>販売かセルフサービスか通信販売か</a:t>
            </a:r>
            <a:r>
              <a:rPr lang="ja-JP" altLang="en-US" sz="1600" dirty="0"/>
              <a:t>など、どのような販売方法をとるのか検討します</a:t>
            </a:r>
            <a:r>
              <a:rPr lang="ja-JP" altLang="en-US" sz="1600" dirty="0" smtClean="0"/>
              <a:t>。</a:t>
            </a:r>
            <a:endParaRPr lang="en-US" altLang="ja-JP" sz="1600" dirty="0" smtClean="0"/>
          </a:p>
          <a:p>
            <a:r>
              <a:rPr lang="ja-JP" altLang="en-US" sz="1600" dirty="0" smtClean="0"/>
              <a:t>また、業種</a:t>
            </a:r>
            <a:r>
              <a:rPr lang="ja-JP" altLang="en-US" sz="1600" dirty="0"/>
              <a:t>や顧客層にマッチした立地を選びます</a:t>
            </a:r>
            <a:r>
              <a:rPr lang="ja-JP" altLang="en-US" sz="1600" dirty="0" smtClean="0"/>
              <a:t>。</a:t>
            </a:r>
            <a:endParaRPr lang="en-US" altLang="ja-JP" sz="1600" dirty="0" smtClean="0"/>
          </a:p>
          <a:p>
            <a:r>
              <a:rPr lang="ja-JP" altLang="en-US" sz="1600" dirty="0" smtClean="0"/>
              <a:t>逆に、立地</a:t>
            </a:r>
            <a:r>
              <a:rPr lang="ja-JP" altLang="en-US" sz="1600" dirty="0"/>
              <a:t>条件</a:t>
            </a:r>
            <a:r>
              <a:rPr lang="ja-JP" altLang="en-US" sz="1600" dirty="0" smtClean="0"/>
              <a:t>に合った</a:t>
            </a:r>
            <a:r>
              <a:rPr lang="ja-JP" altLang="en-US" sz="1600" dirty="0"/>
              <a:t>取扱商品、販売方法などについても検討します。</a:t>
            </a:r>
            <a:endParaRPr kumimoji="1" lang="ja-JP" altLang="en-US" sz="1600" dirty="0"/>
          </a:p>
        </p:txBody>
      </p:sp>
      <p:sp>
        <p:nvSpPr>
          <p:cNvPr id="12" name="円/楕円 11"/>
          <p:cNvSpPr/>
          <p:nvPr/>
        </p:nvSpPr>
        <p:spPr>
          <a:xfrm>
            <a:off x="1409258" y="4591481"/>
            <a:ext cx="93610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何を</a:t>
            </a:r>
            <a:endParaRPr kumimoji="1" lang="ja-JP" altLang="en-US" b="1" dirty="0"/>
          </a:p>
        </p:txBody>
      </p:sp>
      <p:sp>
        <p:nvSpPr>
          <p:cNvPr id="13" name="円/楕円 12"/>
          <p:cNvSpPr/>
          <p:nvPr/>
        </p:nvSpPr>
        <p:spPr>
          <a:xfrm>
            <a:off x="905202" y="5239553"/>
            <a:ext cx="93610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/>
              <a:t>誰から</a:t>
            </a:r>
            <a:endParaRPr kumimoji="1" lang="ja-JP" altLang="en-US" sz="1200" b="1" dirty="0"/>
          </a:p>
        </p:txBody>
      </p:sp>
      <p:sp>
        <p:nvSpPr>
          <p:cNvPr id="14" name="円/楕円 13"/>
          <p:cNvSpPr/>
          <p:nvPr/>
        </p:nvSpPr>
        <p:spPr>
          <a:xfrm>
            <a:off x="1913314" y="5239553"/>
            <a:ext cx="93610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/>
              <a:t>どんな条件</a:t>
            </a:r>
            <a:endParaRPr kumimoji="1" lang="ja-JP" altLang="en-US" sz="1200" b="1" dirty="0"/>
          </a:p>
        </p:txBody>
      </p:sp>
      <p:sp>
        <p:nvSpPr>
          <p:cNvPr id="15" name="正方形/長方形 14"/>
          <p:cNvSpPr/>
          <p:nvPr/>
        </p:nvSpPr>
        <p:spPr>
          <a:xfrm>
            <a:off x="2199066" y="4596611"/>
            <a:ext cx="5437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 smtClean="0"/>
              <a:t>商品</a:t>
            </a:r>
            <a:endParaRPr lang="ja-JP" altLang="en-US" sz="1400" dirty="0"/>
          </a:p>
        </p:txBody>
      </p:sp>
      <p:sp>
        <p:nvSpPr>
          <p:cNvPr id="16" name="正方形/長方形 15"/>
          <p:cNvSpPr/>
          <p:nvPr/>
        </p:nvSpPr>
        <p:spPr>
          <a:xfrm>
            <a:off x="841744" y="5882495"/>
            <a:ext cx="723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 smtClean="0"/>
              <a:t>仕入先</a:t>
            </a:r>
            <a:endParaRPr lang="ja-JP" altLang="en-US" sz="1400" dirty="0"/>
          </a:p>
        </p:txBody>
      </p:sp>
      <p:sp>
        <p:nvSpPr>
          <p:cNvPr id="17" name="正方形/長方形 16"/>
          <p:cNvSpPr/>
          <p:nvPr/>
        </p:nvSpPr>
        <p:spPr>
          <a:xfrm>
            <a:off x="1913314" y="5882495"/>
            <a:ext cx="10214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 smtClean="0"/>
              <a:t>現金、買掛</a:t>
            </a:r>
            <a:endParaRPr lang="ja-JP" altLang="en-US" sz="14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081857" y="3857628"/>
            <a:ext cx="17059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b="1" dirty="0" smtClean="0"/>
              <a:t>仕入</a:t>
            </a:r>
            <a:r>
              <a:rPr lang="ja-JP" altLang="en-US" sz="1600" dirty="0" smtClean="0"/>
              <a:t>については、</a:t>
            </a:r>
            <a:endParaRPr lang="ja-JP" altLang="en-US" sz="16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913446" y="5239553"/>
            <a:ext cx="128588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/>
              <a:t>＋計画的に</a:t>
            </a:r>
            <a:endParaRPr kumimoji="1" lang="ja-JP" altLang="en-US" sz="1600" b="1" dirty="0"/>
          </a:p>
        </p:txBody>
      </p:sp>
      <p:sp>
        <p:nvSpPr>
          <p:cNvPr id="20" name="正方形/長方形 19"/>
          <p:cNvSpPr/>
          <p:nvPr/>
        </p:nvSpPr>
        <p:spPr>
          <a:xfrm>
            <a:off x="4788024" y="4747110"/>
            <a:ext cx="321268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/>
              <a:t>必要な設備は何で、いつまでに揃えるか。</a:t>
            </a:r>
            <a:r>
              <a:rPr lang="en-US" altLang="ja-JP" sz="1600" dirty="0" smtClean="0"/>
              <a:t/>
            </a:r>
            <a:br>
              <a:rPr lang="en-US" altLang="ja-JP" sz="1600" dirty="0" smtClean="0"/>
            </a:br>
            <a:r>
              <a:rPr lang="ja-JP" altLang="en-US" sz="1600" dirty="0" smtClean="0"/>
              <a:t>売上高を確保するためには、従業員を必要とするのか、家族のみでよいのか検討します。</a:t>
            </a:r>
            <a:endParaRPr lang="en-US" altLang="ja-JP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17573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28596" y="285728"/>
            <a:ext cx="1426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４</a:t>
            </a:r>
            <a:r>
              <a:rPr lang="ja-JP" altLang="en-US" b="1" dirty="0"/>
              <a:t>．</a:t>
            </a:r>
            <a:r>
              <a:rPr lang="ja-JP" altLang="en-US" b="1" dirty="0" smtClean="0"/>
              <a:t>販売戦略</a:t>
            </a:r>
            <a:endParaRPr lang="ja-JP" altLang="en-US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3126734" y="500042"/>
            <a:ext cx="2376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売上計画</a:t>
            </a:r>
          </a:p>
          <a:p>
            <a:r>
              <a:rPr lang="ja-JP" altLang="en-US" dirty="0" smtClean="0"/>
              <a:t>Ｐ／Ｌ　</a:t>
            </a:r>
            <a:r>
              <a:rPr lang="ja-JP" altLang="en-US" sz="1400" dirty="0" smtClean="0"/>
              <a:t>（損益計算書）</a:t>
            </a:r>
            <a:endParaRPr lang="ja-JP" altLang="en-US" dirty="0" smtClean="0"/>
          </a:p>
          <a:p>
            <a:r>
              <a:rPr lang="ja-JP" altLang="en-US" dirty="0" smtClean="0"/>
              <a:t>Ｂ／Ｓ　</a:t>
            </a:r>
            <a:r>
              <a:rPr lang="ja-JP" altLang="en-US" sz="1400" dirty="0" smtClean="0"/>
              <a:t>（貸借対照表）</a:t>
            </a:r>
            <a:endParaRPr lang="ja-JP" altLang="en-US" dirty="0" smtClean="0"/>
          </a:p>
          <a:p>
            <a:r>
              <a:rPr lang="ja-JP" altLang="en-US" dirty="0" smtClean="0"/>
              <a:t>Ｃ／Ｆ　</a:t>
            </a:r>
            <a:r>
              <a:rPr lang="ja-JP" altLang="en-US" sz="1400" dirty="0" smtClean="0"/>
              <a:t>（ｷｬｼｭﾌﾛｰ計算書）</a:t>
            </a:r>
            <a:endParaRPr lang="en-US" altLang="ja-JP" sz="1400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5517260" y="696280"/>
            <a:ext cx="17796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 smtClean="0"/>
              <a:t>損益分岐点</a:t>
            </a:r>
            <a:r>
              <a:rPr lang="ja-JP" altLang="en-US" sz="1200" dirty="0" smtClean="0"/>
              <a:t>を下げる</a:t>
            </a:r>
            <a:endParaRPr lang="ja-JP" altLang="en-US" sz="1200" dirty="0"/>
          </a:p>
        </p:txBody>
      </p:sp>
      <p:sp>
        <p:nvSpPr>
          <p:cNvPr id="5" name="正方形/長方形 4"/>
          <p:cNvSpPr/>
          <p:nvPr/>
        </p:nvSpPr>
        <p:spPr>
          <a:xfrm>
            <a:off x="5874450" y="1000108"/>
            <a:ext cx="30552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・売上を伸ばす</a:t>
            </a:r>
          </a:p>
          <a:p>
            <a:r>
              <a:rPr lang="ja-JP" altLang="en-US" sz="1200" dirty="0" smtClean="0"/>
              <a:t>・変動費率を下げる（単価</a:t>
            </a:r>
            <a:r>
              <a:rPr lang="en-US" altLang="ja-JP" sz="1200" dirty="0" smtClean="0"/>
              <a:t>up</a:t>
            </a:r>
            <a:r>
              <a:rPr lang="ja-JP" altLang="en-US" sz="1200" dirty="0" err="1" smtClean="0"/>
              <a:t>、</a:t>
            </a:r>
            <a:r>
              <a:rPr lang="ja-JP" altLang="en-US" sz="1200" dirty="0" smtClean="0"/>
              <a:t>変動費</a:t>
            </a:r>
            <a:r>
              <a:rPr lang="en-US" altLang="ja-JP" sz="1200" dirty="0" smtClean="0"/>
              <a:t>down</a:t>
            </a:r>
            <a:r>
              <a:rPr lang="ja-JP" altLang="en-US" sz="1200" dirty="0" smtClean="0"/>
              <a:t>）</a:t>
            </a:r>
          </a:p>
          <a:p>
            <a:r>
              <a:rPr lang="ja-JP" altLang="en-US" sz="1200" dirty="0" smtClean="0"/>
              <a:t>・固定費を下げる</a:t>
            </a:r>
            <a:endParaRPr lang="ja-JP" altLang="en-US" sz="1200" dirty="0"/>
          </a:p>
        </p:txBody>
      </p:sp>
      <p:sp>
        <p:nvSpPr>
          <p:cNvPr id="6" name="正方形/長方形 5"/>
          <p:cNvSpPr/>
          <p:nvPr/>
        </p:nvSpPr>
        <p:spPr>
          <a:xfrm>
            <a:off x="4214810" y="192880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600" dirty="0" smtClean="0"/>
              <a:t>開業までのスケジュールと、現在お勤めの方であれば退職の時期も同時に決定します。</a:t>
            </a:r>
            <a:endParaRPr lang="en-US" altLang="ja-JP" sz="1600" dirty="0" smtClean="0"/>
          </a:p>
          <a:p>
            <a:endParaRPr lang="en-US" altLang="ja-JP" sz="1600" dirty="0" smtClean="0"/>
          </a:p>
          <a:p>
            <a:r>
              <a:rPr lang="ja-JP" altLang="en-US" sz="1600" dirty="0" smtClean="0"/>
              <a:t>　・販売・仕入れ計画・事業コンセプトの決定</a:t>
            </a:r>
            <a:endParaRPr lang="en-US" altLang="ja-JP" sz="1600" dirty="0" smtClean="0"/>
          </a:p>
          <a:p>
            <a:r>
              <a:rPr lang="ja-JP" altLang="en-US" sz="1600" dirty="0" smtClean="0"/>
              <a:t>　・事業所・店舗・工場等の決定</a:t>
            </a:r>
            <a:endParaRPr lang="en-US" altLang="ja-JP" sz="1600" dirty="0" smtClean="0"/>
          </a:p>
          <a:p>
            <a:r>
              <a:rPr lang="ja-JP" altLang="en-US" sz="1600" dirty="0" smtClean="0"/>
              <a:t>　・資金調達</a:t>
            </a:r>
            <a:endParaRPr lang="en-US" altLang="ja-JP" sz="1600" dirty="0" smtClean="0"/>
          </a:p>
          <a:p>
            <a:r>
              <a:rPr lang="ja-JP" altLang="en-US" sz="1600" dirty="0" smtClean="0"/>
              <a:t>　・広告・求人</a:t>
            </a:r>
            <a:endParaRPr lang="en-US" altLang="ja-JP" sz="1600" dirty="0" smtClean="0"/>
          </a:p>
          <a:p>
            <a:r>
              <a:rPr lang="ja-JP" altLang="en-US" sz="1600" dirty="0" smtClean="0"/>
              <a:t>　・各種申請・届出</a:t>
            </a:r>
            <a:endParaRPr lang="en-US" altLang="ja-JP" sz="1600" dirty="0" smtClean="0"/>
          </a:p>
          <a:p>
            <a:r>
              <a:rPr lang="ja-JP" altLang="en-US" sz="1600" dirty="0" smtClean="0"/>
              <a:t>　・開業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4286248" y="4375770"/>
            <a:ext cx="47149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/>
              <a:t>開業後のスケジュールは、目標達成計画として検討します。</a:t>
            </a:r>
            <a:endParaRPr lang="en-US" altLang="ja-JP" sz="1600" dirty="0" smtClean="0"/>
          </a:p>
          <a:p>
            <a:endParaRPr lang="en-US" altLang="ja-JP" sz="1600" dirty="0" smtClean="0"/>
          </a:p>
          <a:p>
            <a:r>
              <a:rPr lang="ja-JP" altLang="en-US" sz="1600" dirty="0" smtClean="0"/>
              <a:t>　・損益分岐点</a:t>
            </a:r>
            <a:endParaRPr lang="en-US" altLang="ja-JP" sz="1600" dirty="0" smtClean="0"/>
          </a:p>
          <a:p>
            <a:r>
              <a:rPr lang="ja-JP" altLang="en-US" sz="1600" dirty="0" smtClean="0"/>
              <a:t>　・売上達成目標</a:t>
            </a:r>
            <a:endParaRPr lang="en-US" altLang="ja-JP" sz="1600" dirty="0" smtClean="0"/>
          </a:p>
          <a:p>
            <a:r>
              <a:rPr lang="ja-JP" altLang="en-US" sz="1600" dirty="0" smtClean="0"/>
              <a:t>　・利益計画</a:t>
            </a:r>
            <a:endParaRPr lang="en-US" altLang="ja-JP" sz="1600" dirty="0" smtClean="0"/>
          </a:p>
          <a:p>
            <a:r>
              <a:rPr lang="ja-JP" altLang="en-US" sz="1600" dirty="0" smtClean="0"/>
              <a:t>　・店舗拡張計画</a:t>
            </a:r>
            <a:endParaRPr lang="en-US" altLang="ja-JP" sz="1600" dirty="0" smtClean="0"/>
          </a:p>
          <a:p>
            <a:r>
              <a:rPr lang="ja-JP" altLang="en-US" sz="1600" dirty="0" smtClean="0"/>
              <a:t>　ｅｔｃ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785926"/>
            <a:ext cx="369218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27025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339</Words>
  <Application>Microsoft Office PowerPoint</Application>
  <PresentationFormat>画面に合わせる (4:3)</PresentationFormat>
  <Paragraphs>97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テーマ</vt:lpstr>
      <vt:lpstr>スライド 1</vt:lpstr>
      <vt:lpstr>スライド 2</vt:lpstr>
      <vt:lpstr>スライド 3</vt:lpstr>
      <vt:lpstr>スライド 4</vt:lpstr>
      <vt:lpstr>スライド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pc-user</dc:creator>
  <cp:lastModifiedBy>pc-user</cp:lastModifiedBy>
  <cp:revision>36</cp:revision>
  <dcterms:created xsi:type="dcterms:W3CDTF">2015-08-31T06:04:45Z</dcterms:created>
  <dcterms:modified xsi:type="dcterms:W3CDTF">2016-06-23T08:50:12Z</dcterms:modified>
</cp:coreProperties>
</file>