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0" r:id="rId2"/>
    <p:sldId id="277" r:id="rId3"/>
    <p:sldId id="278" r:id="rId4"/>
    <p:sldId id="279" r:id="rId5"/>
    <p:sldId id="280" r:id="rId6"/>
    <p:sldId id="281" r:id="rId7"/>
    <p:sldId id="282" r:id="rId8"/>
    <p:sldId id="283" r:id="rId9"/>
    <p:sldId id="284" r:id="rId10"/>
    <p:sldId id="285" r:id="rId11"/>
    <p:sldId id="286" r:id="rId12"/>
    <p:sldId id="287" r:id="rId13"/>
    <p:sldId id="288" r:id="rId14"/>
    <p:sldId id="289" r:id="rId15"/>
    <p:sldId id="290" r:id="rId16"/>
    <p:sldId id="291" r:id="rId17"/>
    <p:sldId id="292" r:id="rId18"/>
    <p:sldId id="293" r:id="rId19"/>
    <p:sldId id="266" r:id="rId20"/>
    <p:sldId id="267" r:id="rId21"/>
    <p:sldId id="268" r:id="rId22"/>
    <p:sldId id="276" r:id="rId23"/>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76" autoAdjust="0"/>
    <p:restoredTop sz="94590" autoAdjust="0"/>
  </p:normalViewPr>
  <p:slideViewPr>
    <p:cSldViewPr>
      <p:cViewPr varScale="1">
        <p:scale>
          <a:sx n="60" d="100"/>
          <a:sy n="60" d="100"/>
        </p:scale>
        <p:origin x="294" y="60"/>
      </p:cViewPr>
      <p:guideLst>
        <p:guide orient="horz" pos="2160"/>
        <p:guide pos="2880"/>
      </p:guideLst>
    </p:cSldViewPr>
  </p:slideViewPr>
  <p:notesTextViewPr>
    <p:cViewPr>
      <p:scale>
        <a:sx n="100" d="100"/>
        <a:sy n="100" d="100"/>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A67E8BDF-94CC-4254-9252-02936842D972}" type="datetimeFigureOut">
              <a:rPr kumimoji="1" lang="ja-JP" altLang="en-US" smtClean="0"/>
              <a:pPr/>
              <a:t>2016/6/7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40B0E141-5D52-4624-871B-15B933DE5B42}" type="slidenum">
              <a:rPr kumimoji="1" lang="ja-JP" altLang="en-US" smtClean="0"/>
              <a:pPr/>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A67E8BDF-94CC-4254-9252-02936842D972}" type="datetimeFigureOut">
              <a:rPr kumimoji="1" lang="ja-JP" altLang="en-US" smtClean="0"/>
              <a:pPr/>
              <a:t>2016/6/7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40B0E141-5D52-4624-871B-15B933DE5B42}"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A67E8BDF-94CC-4254-9252-02936842D972}" type="datetimeFigureOut">
              <a:rPr kumimoji="1" lang="ja-JP" altLang="en-US" smtClean="0"/>
              <a:pPr/>
              <a:t>2016/6/7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40B0E141-5D52-4624-871B-15B933DE5B42}"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A67E8BDF-94CC-4254-9252-02936842D972}" type="datetimeFigureOut">
              <a:rPr kumimoji="1" lang="ja-JP" altLang="en-US" smtClean="0"/>
              <a:pPr/>
              <a:t>2016/6/7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40B0E141-5D52-4624-871B-15B933DE5B42}"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A67E8BDF-94CC-4254-9252-02936842D972}" type="datetimeFigureOut">
              <a:rPr kumimoji="1" lang="ja-JP" altLang="en-US" smtClean="0"/>
              <a:pPr/>
              <a:t>2016/6/7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40B0E141-5D52-4624-871B-15B933DE5B42}"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A67E8BDF-94CC-4254-9252-02936842D972}" type="datetimeFigureOut">
              <a:rPr kumimoji="1" lang="ja-JP" altLang="en-US" smtClean="0"/>
              <a:pPr/>
              <a:t>2016/6/7</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40B0E141-5D52-4624-871B-15B933DE5B42}"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A67E8BDF-94CC-4254-9252-02936842D972}" type="datetimeFigureOut">
              <a:rPr kumimoji="1" lang="ja-JP" altLang="en-US" smtClean="0"/>
              <a:pPr/>
              <a:t>2016/6/7</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40B0E141-5D52-4624-871B-15B933DE5B42}"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A67E8BDF-94CC-4254-9252-02936842D972}" type="datetimeFigureOut">
              <a:rPr kumimoji="1" lang="ja-JP" altLang="en-US" smtClean="0"/>
              <a:pPr/>
              <a:t>2016/6/7</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40B0E141-5D52-4624-871B-15B933DE5B42}"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A67E8BDF-94CC-4254-9252-02936842D972}" type="datetimeFigureOut">
              <a:rPr kumimoji="1" lang="ja-JP" altLang="en-US" smtClean="0"/>
              <a:pPr/>
              <a:t>2016/6/7</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40B0E141-5D52-4624-871B-15B933DE5B42}"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A67E8BDF-94CC-4254-9252-02936842D972}" type="datetimeFigureOut">
              <a:rPr kumimoji="1" lang="ja-JP" altLang="en-US" smtClean="0"/>
              <a:pPr/>
              <a:t>2016/6/7</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40B0E141-5D52-4624-871B-15B933DE5B42}"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A67E8BDF-94CC-4254-9252-02936842D972}" type="datetimeFigureOut">
              <a:rPr kumimoji="1" lang="ja-JP" altLang="en-US" smtClean="0"/>
              <a:pPr/>
              <a:t>2016/6/7</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40B0E141-5D52-4624-871B-15B933DE5B42}"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67E8BDF-94CC-4254-9252-02936842D972}" type="datetimeFigureOut">
              <a:rPr kumimoji="1" lang="ja-JP" altLang="en-US" smtClean="0"/>
              <a:pPr/>
              <a:t>2016/6/7</a:t>
            </a:fld>
            <a:endParaRPr kumimoji="1"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0B0E141-5D52-4624-871B-15B933DE5B42}"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7.emf"/><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image" Target="../media/image9.emf"/><Relationship Id="rId1" Type="http://schemas.openxmlformats.org/officeDocument/2006/relationships/slideLayout" Target="../slideLayouts/slideLayout7.xml"/><Relationship Id="rId4" Type="http://schemas.openxmlformats.org/officeDocument/2006/relationships/image" Target="../media/image11.emf"/></Relationships>
</file>

<file path=ppt/slides/_rels/slide16.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emf"/><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971600" y="692696"/>
            <a:ext cx="792088" cy="400110"/>
          </a:xfrm>
          <a:prstGeom prst="rect">
            <a:avLst/>
          </a:prstGeom>
          <a:noFill/>
        </p:spPr>
        <p:txBody>
          <a:bodyPr wrap="square" rtlCol="0">
            <a:spAutoFit/>
          </a:bodyPr>
          <a:lstStyle/>
          <a:p>
            <a:r>
              <a:rPr kumimoji="1" lang="ja-JP" altLang="en-US" sz="2000" b="1" dirty="0" smtClean="0"/>
              <a:t>財務</a:t>
            </a:r>
            <a:endParaRPr kumimoji="1" lang="ja-JP" altLang="en-US" sz="2000" b="1" dirty="0"/>
          </a:p>
        </p:txBody>
      </p:sp>
      <p:sp>
        <p:nvSpPr>
          <p:cNvPr id="3" name="正方形/長方形 2"/>
          <p:cNvSpPr/>
          <p:nvPr/>
        </p:nvSpPr>
        <p:spPr>
          <a:xfrm>
            <a:off x="1285851" y="2928934"/>
            <a:ext cx="3214141" cy="523220"/>
          </a:xfrm>
          <a:prstGeom prst="rect">
            <a:avLst/>
          </a:prstGeom>
        </p:spPr>
        <p:txBody>
          <a:bodyPr wrap="square">
            <a:spAutoFit/>
          </a:bodyPr>
          <a:lstStyle/>
          <a:p>
            <a:r>
              <a:rPr lang="ja-JP" altLang="en-US" sz="2800" b="1" dirty="0" smtClean="0">
                <a:latin typeface="+mj-ea"/>
                <a:ea typeface="+mj-ea"/>
              </a:rPr>
              <a:t>２．</a:t>
            </a:r>
            <a:r>
              <a:rPr lang="zh-TW" altLang="en-US" sz="2800" b="1" dirty="0" smtClean="0">
                <a:latin typeface="ＭＳ Ｐゴシック" pitchFamily="50" charset="-128"/>
                <a:ea typeface="ＭＳ Ｐゴシック" pitchFamily="50" charset="-128"/>
              </a:rPr>
              <a:t>資金計画</a:t>
            </a:r>
            <a:endParaRPr lang="ja-JP" altLang="en-US" sz="2800" b="1" dirty="0">
              <a:latin typeface="ＭＳ Ｐゴシック" pitchFamily="50" charset="-128"/>
              <a:ea typeface="ＭＳ Ｐゴシック" pitchFamily="50" charset="-128"/>
            </a:endParaRPr>
          </a:p>
        </p:txBody>
      </p:sp>
      <p:sp>
        <p:nvSpPr>
          <p:cNvPr id="4" name="正方形/長方形 3"/>
          <p:cNvSpPr/>
          <p:nvPr/>
        </p:nvSpPr>
        <p:spPr>
          <a:xfrm>
            <a:off x="1285851" y="3786190"/>
            <a:ext cx="4136937" cy="523220"/>
          </a:xfrm>
          <a:prstGeom prst="rect">
            <a:avLst/>
          </a:prstGeom>
        </p:spPr>
        <p:txBody>
          <a:bodyPr wrap="square">
            <a:spAutoFit/>
          </a:bodyPr>
          <a:lstStyle/>
          <a:p>
            <a:r>
              <a:rPr lang="ja-JP" altLang="en-US" sz="2800" b="1" dirty="0" smtClean="0">
                <a:latin typeface="ＭＳ Ｐゴシック" pitchFamily="50" charset="-128"/>
                <a:ea typeface="ＭＳ Ｐゴシック" pitchFamily="50" charset="-128"/>
              </a:rPr>
              <a:t>３</a:t>
            </a:r>
            <a:r>
              <a:rPr lang="zh-TW" altLang="en-US" sz="2800" b="1" dirty="0" smtClean="0">
                <a:latin typeface="ＭＳ Ｐゴシック" pitchFamily="50" charset="-128"/>
                <a:ea typeface="ＭＳ Ｐゴシック" pitchFamily="50" charset="-128"/>
              </a:rPr>
              <a:t>．資金調達</a:t>
            </a:r>
            <a:endParaRPr lang="ja-JP" altLang="en-US" sz="2800" b="1" dirty="0">
              <a:latin typeface="ＭＳ Ｐゴシック" pitchFamily="50" charset="-128"/>
              <a:ea typeface="ＭＳ Ｐゴシック" pitchFamily="50" charset="-128"/>
            </a:endParaRPr>
          </a:p>
        </p:txBody>
      </p:sp>
      <p:sp>
        <p:nvSpPr>
          <p:cNvPr id="6" name="テキスト ボックス 5"/>
          <p:cNvSpPr txBox="1"/>
          <p:nvPr/>
        </p:nvSpPr>
        <p:spPr>
          <a:xfrm>
            <a:off x="1285851" y="2071678"/>
            <a:ext cx="5464039" cy="523220"/>
          </a:xfrm>
          <a:prstGeom prst="rect">
            <a:avLst/>
          </a:prstGeom>
          <a:noFill/>
        </p:spPr>
        <p:txBody>
          <a:bodyPr wrap="square" rtlCol="0">
            <a:spAutoFit/>
          </a:bodyPr>
          <a:lstStyle/>
          <a:p>
            <a:r>
              <a:rPr lang="ja-JP" altLang="en-US" sz="2800" b="1" dirty="0" smtClean="0"/>
              <a:t>１．会計の基礎知識</a:t>
            </a:r>
            <a:endParaRPr kumimoji="1" lang="en-US" altLang="ja-JP" sz="2800" b="1" dirty="0" smtClean="0"/>
          </a:p>
        </p:txBody>
      </p:sp>
    </p:spTree>
    <p:extLst>
      <p:ext uri="{BB962C8B-B14F-4D97-AF65-F5344CB8AC3E}">
        <p14:creationId xmlns:p14="http://schemas.microsoft.com/office/powerpoint/2010/main" val="179142723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1"/>
          <p:cNvSpPr>
            <a:spLocks noChangeArrowheads="1"/>
          </p:cNvSpPr>
          <p:nvPr/>
        </p:nvSpPr>
        <p:spPr bwMode="auto">
          <a:xfrm>
            <a:off x="1000100" y="679201"/>
            <a:ext cx="7358114" cy="493981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tabLst/>
            </a:pPr>
            <a:r>
              <a:rPr kumimoji="1" lang="en-US" altLang="ja-JP" sz="1600" b="0" i="0" u="none" strike="noStrike" cap="none" normalizeH="0" baseline="0" dirty="0" smtClean="0">
                <a:ln>
                  <a:noFill/>
                </a:ln>
                <a:solidFill>
                  <a:schemeClr val="tx1"/>
                </a:solidFill>
                <a:effectLst/>
                <a:latin typeface="+mj-ea"/>
                <a:ea typeface="+mj-ea"/>
                <a:cs typeface="Times New Roman" pitchFamily="18" charset="0"/>
              </a:rPr>
              <a:t>2)</a:t>
            </a:r>
            <a:r>
              <a:rPr kumimoji="1" lang="ja-JP" altLang="en-US" sz="1600" b="0" i="0" u="none" strike="noStrike" cap="none" normalizeH="0" baseline="0" dirty="0" smtClean="0">
                <a:ln>
                  <a:noFill/>
                </a:ln>
                <a:solidFill>
                  <a:schemeClr val="tx1"/>
                </a:solidFill>
                <a:effectLst/>
                <a:latin typeface="+mj-ea"/>
                <a:ea typeface="+mj-ea"/>
                <a:cs typeface="Times New Roman" pitchFamily="18" charset="0"/>
              </a:rPr>
              <a:t>  </a:t>
            </a:r>
            <a:r>
              <a:rPr kumimoji="1" lang="ja-JP" sz="1600" b="0" i="0" u="none" strike="noStrike" cap="none" normalizeH="0" baseline="0" dirty="0" smtClean="0">
                <a:ln>
                  <a:noFill/>
                </a:ln>
                <a:solidFill>
                  <a:schemeClr val="tx1"/>
                </a:solidFill>
                <a:effectLst/>
                <a:latin typeface="+mj-ea"/>
                <a:ea typeface="+mj-ea"/>
                <a:cs typeface="Times New Roman" pitchFamily="18" charset="0"/>
              </a:rPr>
              <a:t>無理のない借入金に努める</a:t>
            </a:r>
            <a:endParaRPr kumimoji="1" lang="en-US" altLang="ja-JP" sz="1600" b="0" i="0" u="none" strike="noStrike" cap="none" normalizeH="0" baseline="0" dirty="0" smtClean="0">
              <a:ln>
                <a:noFill/>
              </a:ln>
              <a:solidFill>
                <a:schemeClr val="tx1"/>
              </a:solidFill>
              <a:effectLst/>
              <a:latin typeface="+mj-ea"/>
              <a:ea typeface="+mj-ea"/>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tabLst/>
            </a:pPr>
            <a:endParaRPr lang="en-US" altLang="ja-JP" sz="1600" dirty="0" smtClean="0">
              <a:latin typeface="+mj-ea"/>
              <a:ea typeface="+mj-ea"/>
              <a:cs typeface="Times New Roman" pitchFamily="18" charset="0"/>
            </a:endParaRPr>
          </a:p>
          <a:p>
            <a:pPr fontAlgn="base">
              <a:spcBef>
                <a:spcPct val="0"/>
              </a:spcBef>
              <a:spcAft>
                <a:spcPct val="0"/>
              </a:spcAft>
            </a:pPr>
            <a:r>
              <a:rPr kumimoji="1" lang="en-US" altLang="ja-JP" sz="1600" b="0" i="0" u="none" strike="noStrike" cap="none" normalizeH="0" baseline="0" dirty="0" smtClean="0">
                <a:ln>
                  <a:noFill/>
                </a:ln>
                <a:solidFill>
                  <a:schemeClr val="tx1"/>
                </a:solidFill>
                <a:effectLst/>
                <a:latin typeface="+mj-ea"/>
                <a:ea typeface="+mj-ea"/>
                <a:cs typeface="Times New Roman" pitchFamily="18" charset="0"/>
              </a:rPr>
              <a:t>3)</a:t>
            </a:r>
            <a:r>
              <a:rPr kumimoji="1" lang="ja-JP" altLang="en-US" sz="1600" b="0" i="0" u="none" strike="noStrike" cap="none" normalizeH="0" baseline="0" dirty="0" smtClean="0">
                <a:ln>
                  <a:noFill/>
                </a:ln>
                <a:solidFill>
                  <a:schemeClr val="tx1"/>
                </a:solidFill>
                <a:effectLst/>
                <a:latin typeface="+mj-ea"/>
                <a:ea typeface="+mj-ea"/>
                <a:cs typeface="Times New Roman" pitchFamily="18" charset="0"/>
              </a:rPr>
              <a:t>  </a:t>
            </a:r>
            <a:r>
              <a:rPr lang="ja-JP" altLang="en-US" sz="1600" dirty="0" smtClean="0">
                <a:latin typeface="+mj-ea"/>
                <a:ea typeface="+mj-ea"/>
              </a:rPr>
              <a:t>商品管理強化により商品回転率の向上とロスの発生を抑制します</a:t>
            </a:r>
            <a:endParaRPr lang="en-US" altLang="ja-JP" sz="1600" dirty="0" smtClean="0">
              <a:latin typeface="+mj-ea"/>
              <a:ea typeface="+mj-ea"/>
            </a:endParaRPr>
          </a:p>
          <a:p>
            <a:pPr fontAlgn="base">
              <a:spcBef>
                <a:spcPct val="0"/>
              </a:spcBef>
              <a:spcAft>
                <a:spcPct val="0"/>
              </a:spcAft>
            </a:pPr>
            <a:endParaRPr lang="en-US" altLang="ja-JP" sz="1600" dirty="0" smtClean="0">
              <a:latin typeface="+mj-ea"/>
              <a:ea typeface="+mj-ea"/>
            </a:endParaRPr>
          </a:p>
          <a:p>
            <a:pPr lvl="0" fontAlgn="base">
              <a:spcBef>
                <a:spcPct val="0"/>
              </a:spcBef>
              <a:spcAft>
                <a:spcPct val="0"/>
              </a:spcAft>
            </a:pPr>
            <a:r>
              <a:rPr lang="en-US" altLang="ja-JP" sz="1600" dirty="0" smtClean="0">
                <a:latin typeface="+mj-ea"/>
                <a:ea typeface="+mj-ea"/>
              </a:rPr>
              <a:t>4)</a:t>
            </a:r>
            <a:r>
              <a:rPr lang="ja-JP" altLang="en-US" sz="1600" dirty="0" smtClean="0">
                <a:latin typeface="+mj-ea"/>
                <a:ea typeface="+mj-ea"/>
              </a:rPr>
              <a:t>　手元流動性を確保して「資金ショート」を回避する</a:t>
            </a:r>
            <a:endParaRPr lang="en-US" altLang="ja-JP" sz="1600" dirty="0" smtClean="0">
              <a:latin typeface="+mj-ea"/>
              <a:ea typeface="+mj-ea"/>
            </a:endParaRPr>
          </a:p>
          <a:p>
            <a:pPr lvl="0" fontAlgn="base">
              <a:spcBef>
                <a:spcPct val="0"/>
              </a:spcBef>
              <a:spcAft>
                <a:spcPct val="0"/>
              </a:spcAft>
            </a:pPr>
            <a:endParaRPr lang="en-US" altLang="ja-JP" sz="1600" dirty="0" smtClean="0">
              <a:latin typeface="+mj-ea"/>
              <a:ea typeface="+mj-ea"/>
            </a:endParaRPr>
          </a:p>
          <a:p>
            <a:pPr fontAlgn="base">
              <a:spcBef>
                <a:spcPct val="0"/>
              </a:spcBef>
              <a:spcAft>
                <a:spcPct val="0"/>
              </a:spcAft>
            </a:pPr>
            <a:r>
              <a:rPr lang="en-US" altLang="ja-JP" sz="1600" dirty="0" smtClean="0">
                <a:latin typeface="+mj-ea"/>
                <a:ea typeface="+mj-ea"/>
              </a:rPr>
              <a:t>5)</a:t>
            </a:r>
            <a:r>
              <a:rPr lang="ja-JP" altLang="en-US" sz="1600" dirty="0" smtClean="0">
                <a:latin typeface="+mj-ea"/>
                <a:ea typeface="+mj-ea"/>
              </a:rPr>
              <a:t>　「企業間信用」をうまく活用する</a:t>
            </a:r>
            <a:endParaRPr lang="en-US" altLang="ja-JP" sz="1600" dirty="0" smtClean="0">
              <a:latin typeface="+mj-ea"/>
              <a:ea typeface="+mj-ea"/>
            </a:endParaRPr>
          </a:p>
          <a:p>
            <a:pPr marL="536575" fontAlgn="base">
              <a:spcBef>
                <a:spcPts val="600"/>
              </a:spcBef>
              <a:spcAft>
                <a:spcPct val="0"/>
              </a:spcAft>
            </a:pPr>
            <a:r>
              <a:rPr lang="ja-JP" altLang="en-US" sz="1400" dirty="0" smtClean="0">
                <a:latin typeface="+mj-ea"/>
                <a:ea typeface="+mj-ea"/>
              </a:rPr>
              <a:t>＊与信限度や支払い条件は、日ごろの取引と商売上の慣習から決まります</a:t>
            </a:r>
            <a:endParaRPr lang="en-US" altLang="ja-JP" sz="1400" dirty="0" smtClean="0">
              <a:latin typeface="+mj-ea"/>
              <a:ea typeface="+mj-ea"/>
            </a:endParaRPr>
          </a:p>
          <a:p>
            <a:pPr marL="711200"/>
            <a:r>
              <a:rPr lang="ja-JP" altLang="en-US" sz="1400" dirty="0" smtClean="0">
                <a:latin typeface="+mj-ea"/>
                <a:ea typeface="+mj-ea"/>
              </a:rPr>
              <a:t>仕入先や外注先に支払いを遅らすよう協力を求める</a:t>
            </a:r>
          </a:p>
          <a:p>
            <a:pPr marL="711200"/>
            <a:r>
              <a:rPr lang="ja-JP" altLang="en-US" sz="1400" dirty="0" smtClean="0">
                <a:latin typeface="+mj-ea"/>
                <a:ea typeface="+mj-ea"/>
              </a:rPr>
              <a:t>　　</a:t>
            </a:r>
            <a:r>
              <a:rPr lang="en-US" altLang="ja-JP" sz="1400" dirty="0" smtClean="0">
                <a:latin typeface="+mj-ea"/>
                <a:ea typeface="+mj-ea"/>
              </a:rPr>
              <a:t>ⅰ</a:t>
            </a:r>
            <a:r>
              <a:rPr lang="ja-JP" altLang="en-US" sz="1400" dirty="0" smtClean="0">
                <a:latin typeface="+mj-ea"/>
                <a:ea typeface="+mj-ea"/>
              </a:rPr>
              <a:t>）支払期日を先延ばしにしてもらう</a:t>
            </a:r>
          </a:p>
          <a:p>
            <a:pPr marL="711200"/>
            <a:r>
              <a:rPr lang="ja-JP" altLang="en-US" sz="1400" dirty="0" smtClean="0">
                <a:latin typeface="+mj-ea"/>
                <a:ea typeface="+mj-ea"/>
              </a:rPr>
              <a:t>　　</a:t>
            </a:r>
            <a:r>
              <a:rPr lang="en-US" altLang="ja-JP" sz="1400" dirty="0" smtClean="0">
                <a:latin typeface="+mj-ea"/>
                <a:ea typeface="+mj-ea"/>
              </a:rPr>
              <a:t>ⅱ</a:t>
            </a:r>
            <a:r>
              <a:rPr lang="ja-JP" altLang="en-US" sz="1400" dirty="0" smtClean="0">
                <a:latin typeface="+mj-ea"/>
                <a:ea typeface="+mj-ea"/>
              </a:rPr>
              <a:t>）現金決済を手形決済に変えてもらう</a:t>
            </a:r>
          </a:p>
          <a:p>
            <a:pPr marL="711200"/>
            <a:r>
              <a:rPr lang="ja-JP" altLang="en-US" sz="1400" dirty="0" smtClean="0">
                <a:latin typeface="+mj-ea"/>
                <a:ea typeface="+mj-ea"/>
              </a:rPr>
              <a:t>　　</a:t>
            </a:r>
            <a:r>
              <a:rPr lang="en-US" altLang="ja-JP" sz="1400" dirty="0" smtClean="0">
                <a:latin typeface="+mj-ea"/>
                <a:ea typeface="+mj-ea"/>
              </a:rPr>
              <a:t>ⅲ</a:t>
            </a:r>
            <a:r>
              <a:rPr lang="ja-JP" altLang="en-US" sz="1400" dirty="0" smtClean="0">
                <a:latin typeface="+mj-ea"/>
                <a:ea typeface="+mj-ea"/>
              </a:rPr>
              <a:t>）支払手形の期日を今までより長くしてもらう。</a:t>
            </a:r>
            <a:endParaRPr lang="en-US" altLang="ja-JP" sz="1400" dirty="0" smtClean="0">
              <a:latin typeface="+mj-ea"/>
              <a:ea typeface="+mj-ea"/>
            </a:endParaRPr>
          </a:p>
          <a:p>
            <a:pPr marL="711200"/>
            <a:r>
              <a:rPr lang="ja-JP" altLang="en-US" sz="1400" dirty="0" smtClean="0">
                <a:latin typeface="+mj-ea"/>
                <a:ea typeface="+mj-ea"/>
              </a:rPr>
              <a:t>得意先に回収を早くしてもらうよう協力を求める</a:t>
            </a:r>
          </a:p>
          <a:p>
            <a:pPr marL="711200"/>
            <a:r>
              <a:rPr lang="ja-JP" altLang="en-US" sz="1400" dirty="0" smtClean="0">
                <a:latin typeface="+mj-ea"/>
                <a:ea typeface="+mj-ea"/>
              </a:rPr>
              <a:t>　　</a:t>
            </a:r>
            <a:r>
              <a:rPr lang="en-US" altLang="ja-JP" sz="1400" dirty="0" smtClean="0">
                <a:latin typeface="+mj-ea"/>
                <a:ea typeface="+mj-ea"/>
              </a:rPr>
              <a:t>ⅰ</a:t>
            </a:r>
            <a:r>
              <a:rPr lang="ja-JP" altLang="en-US" sz="1400" dirty="0" smtClean="0">
                <a:latin typeface="+mj-ea"/>
                <a:ea typeface="+mj-ea"/>
              </a:rPr>
              <a:t>）売掛金の回収期間を短縮してもらう</a:t>
            </a:r>
          </a:p>
          <a:p>
            <a:pPr marL="711200"/>
            <a:r>
              <a:rPr lang="ja-JP" altLang="en-US" sz="1400" dirty="0" smtClean="0">
                <a:latin typeface="+mj-ea"/>
                <a:ea typeface="+mj-ea"/>
              </a:rPr>
              <a:t>　　</a:t>
            </a:r>
            <a:r>
              <a:rPr lang="en-US" altLang="ja-JP" sz="1400" dirty="0" smtClean="0">
                <a:latin typeface="+mj-ea"/>
                <a:ea typeface="+mj-ea"/>
              </a:rPr>
              <a:t>ⅱ</a:t>
            </a:r>
            <a:r>
              <a:rPr lang="ja-JP" altLang="en-US" sz="1400" dirty="0" smtClean="0">
                <a:latin typeface="+mj-ea"/>
                <a:ea typeface="+mj-ea"/>
              </a:rPr>
              <a:t>）手形決済を現金決済に変えてもらう</a:t>
            </a:r>
          </a:p>
          <a:p>
            <a:pPr marL="711200"/>
            <a:r>
              <a:rPr lang="ja-JP" altLang="en-US" sz="1400" dirty="0" smtClean="0">
                <a:latin typeface="+mj-ea"/>
                <a:ea typeface="+mj-ea"/>
              </a:rPr>
              <a:t>　　</a:t>
            </a:r>
            <a:r>
              <a:rPr lang="en-US" altLang="ja-JP" sz="1400" dirty="0" smtClean="0">
                <a:latin typeface="+mj-ea"/>
                <a:ea typeface="+mj-ea"/>
              </a:rPr>
              <a:t>ⅲ</a:t>
            </a:r>
            <a:r>
              <a:rPr lang="ja-JP" altLang="en-US" sz="1400" dirty="0" smtClean="0">
                <a:latin typeface="+mj-ea"/>
                <a:ea typeface="+mj-ea"/>
              </a:rPr>
              <a:t>）受取手形の期日を今までより短くしてもらう</a:t>
            </a:r>
          </a:p>
          <a:p>
            <a:pPr lvl="0" fontAlgn="base">
              <a:spcBef>
                <a:spcPct val="0"/>
              </a:spcBef>
              <a:spcAft>
                <a:spcPct val="0"/>
              </a:spcAft>
            </a:pPr>
            <a:endParaRPr lang="ja-JP" altLang="en-US" dirty="0" smtClean="0">
              <a:latin typeface="+mj-ea"/>
              <a:ea typeface="+mj-ea"/>
            </a:endParaRPr>
          </a:p>
          <a:p>
            <a:pPr lvl="0" fontAlgn="base">
              <a:spcBef>
                <a:spcPct val="0"/>
              </a:spcBef>
              <a:spcAft>
                <a:spcPct val="0"/>
              </a:spcAft>
            </a:pPr>
            <a:r>
              <a:rPr lang="en-US" altLang="ja-JP" sz="1600" dirty="0" smtClean="0">
                <a:latin typeface="+mj-ea"/>
                <a:ea typeface="+mj-ea"/>
              </a:rPr>
              <a:t>6)</a:t>
            </a:r>
            <a:r>
              <a:rPr lang="ja-JP" altLang="en-US" sz="1600" dirty="0" smtClean="0">
                <a:latin typeface="+mj-ea"/>
                <a:ea typeface="+mj-ea"/>
              </a:rPr>
              <a:t>　資金繰り表で確実な支払予定を立てる</a:t>
            </a:r>
          </a:p>
          <a:p>
            <a:pPr fontAlgn="base">
              <a:spcBef>
                <a:spcPct val="0"/>
              </a:spcBef>
              <a:spcAft>
                <a:spcPct val="0"/>
              </a:spcAft>
            </a:pPr>
            <a:endParaRPr lang="ja-JP" altLang="en-US" sz="1600" dirty="0" smtClean="0">
              <a:latin typeface="+mj-ea"/>
              <a:ea typeface="+mj-ea"/>
            </a:endParaRPr>
          </a:p>
          <a:p>
            <a:pPr fontAlgn="base">
              <a:spcBef>
                <a:spcPct val="0"/>
              </a:spcBef>
              <a:spcAft>
                <a:spcPct val="0"/>
              </a:spcAft>
            </a:pPr>
            <a:r>
              <a:rPr kumimoji="1" lang="en-US" altLang="ja-JP" sz="1600" b="0" i="0" u="none" strike="noStrike" cap="none" normalizeH="0" baseline="0" dirty="0" smtClean="0">
                <a:ln>
                  <a:noFill/>
                </a:ln>
                <a:solidFill>
                  <a:schemeClr val="tx1"/>
                </a:solidFill>
                <a:effectLst/>
                <a:latin typeface="+mj-ea"/>
                <a:ea typeface="+mj-ea"/>
                <a:cs typeface="ＭＳ Ｐゴシック" pitchFamily="50" charset="-128"/>
              </a:rPr>
              <a:t>7)</a:t>
            </a:r>
            <a:r>
              <a:rPr kumimoji="1" lang="ja-JP" altLang="en-US" sz="1600" b="0" i="0" u="none" strike="noStrike" cap="none" normalizeH="0" baseline="0" dirty="0" smtClean="0">
                <a:ln>
                  <a:noFill/>
                </a:ln>
                <a:solidFill>
                  <a:schemeClr val="tx1"/>
                </a:solidFill>
                <a:effectLst/>
                <a:latin typeface="+mj-ea"/>
                <a:ea typeface="+mj-ea"/>
                <a:cs typeface="ＭＳ Ｐゴシック" pitchFamily="50" charset="-128"/>
              </a:rPr>
              <a:t>　</a:t>
            </a:r>
            <a:r>
              <a:rPr lang="ja-JP" altLang="en-US" sz="1600" dirty="0" smtClean="0">
                <a:latin typeface="+mj-ea"/>
                <a:ea typeface="+mj-ea"/>
              </a:rPr>
              <a:t>資金繰り改善のカギは、「損益分岐点の引き下げ」と「自己資本の充実」</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642910" y="357166"/>
            <a:ext cx="2509020" cy="400110"/>
          </a:xfrm>
          <a:prstGeom prst="rect">
            <a:avLst/>
          </a:prstGeom>
        </p:spPr>
        <p:txBody>
          <a:bodyPr wrap="none">
            <a:spAutoFit/>
          </a:bodyPr>
          <a:lstStyle/>
          <a:p>
            <a:r>
              <a:rPr lang="ja-JP" altLang="en-US" sz="2000" b="1" dirty="0" smtClean="0"/>
              <a:t>収支計画（損益計画）</a:t>
            </a:r>
            <a:endParaRPr lang="ja-JP" altLang="en-US" sz="2000" dirty="0"/>
          </a:p>
        </p:txBody>
      </p:sp>
      <p:sp>
        <p:nvSpPr>
          <p:cNvPr id="32769" name="Rectangle 1"/>
          <p:cNvSpPr>
            <a:spLocks noChangeArrowheads="1"/>
          </p:cNvSpPr>
          <p:nvPr/>
        </p:nvSpPr>
        <p:spPr bwMode="auto">
          <a:xfrm>
            <a:off x="1043608" y="1088449"/>
            <a:ext cx="7100862" cy="424731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sz="1600" b="1" i="0" u="none" strike="noStrike" cap="none" normalizeH="0" baseline="0" dirty="0" smtClean="0">
                <a:ln>
                  <a:noFill/>
                </a:ln>
                <a:solidFill>
                  <a:schemeClr val="tx1"/>
                </a:solidFill>
                <a:effectLst/>
                <a:latin typeface="+mj-ea"/>
                <a:ea typeface="+mj-ea"/>
                <a:cs typeface="Times New Roman" pitchFamily="18" charset="0"/>
              </a:rPr>
              <a:t>（１）月次損益計画を立ててみよう</a:t>
            </a:r>
            <a:endParaRPr kumimoji="1" lang="en-US" altLang="ja-JP" sz="1600" b="1" i="0" u="none" strike="noStrike" cap="none" normalizeH="0" baseline="0" dirty="0" smtClean="0">
              <a:ln>
                <a:noFill/>
              </a:ln>
              <a:solidFill>
                <a:schemeClr val="tx1"/>
              </a:solidFill>
              <a:effectLst/>
              <a:latin typeface="+mj-ea"/>
              <a:ea typeface="+mj-ea"/>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1" lang="ja-JP" sz="1600" b="0" i="0" u="none" strike="noStrike" cap="none" normalizeH="0" baseline="0" dirty="0" smtClean="0">
              <a:ln>
                <a:noFill/>
              </a:ln>
              <a:solidFill>
                <a:schemeClr val="tx1"/>
              </a:solidFill>
              <a:effectLst/>
              <a:latin typeface="+mj-ea"/>
              <a:ea typeface="+mj-ea"/>
              <a:cs typeface="ＭＳ Ｐゴシック"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mj-ea"/>
                <a:ea typeface="+mj-ea"/>
                <a:cs typeface="Times New Roman" pitchFamily="18" charset="0"/>
              </a:rPr>
              <a:t>　</a:t>
            </a:r>
            <a:r>
              <a:rPr kumimoji="1" lang="ja-JP" sz="1400" b="0" i="0" u="none" strike="noStrike" cap="none" normalizeH="0" baseline="0" dirty="0" smtClean="0">
                <a:ln>
                  <a:noFill/>
                </a:ln>
                <a:solidFill>
                  <a:schemeClr val="tx1"/>
                </a:solidFill>
                <a:effectLst/>
                <a:latin typeface="+mj-ea"/>
                <a:ea typeface="+mj-ea"/>
                <a:cs typeface="Times New Roman" pitchFamily="18" charset="0"/>
              </a:rPr>
              <a:t>これから事業を始めようと言う段階では、月次の損益計画を作成するのは大変難しいことですが、これを作成することにより、事業の振り返り（ＰＤＣＡのサイクルを回す）をすることに役立ちます。</a:t>
            </a:r>
            <a:endParaRPr kumimoji="1" lang="ja-JP" sz="1400" b="0" i="0" u="none" strike="noStrike" cap="none" normalizeH="0" baseline="0" dirty="0" smtClean="0">
              <a:ln>
                <a:noFill/>
              </a:ln>
              <a:solidFill>
                <a:schemeClr val="tx1"/>
              </a:solidFill>
              <a:effectLst/>
              <a:latin typeface="+mj-ea"/>
              <a:ea typeface="+mj-ea"/>
              <a:cs typeface="ＭＳ Ｐゴシック"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mj-ea"/>
                <a:ea typeface="+mj-ea"/>
                <a:cs typeface="Times New Roman" pitchFamily="18" charset="0"/>
              </a:rPr>
              <a:t>　</a:t>
            </a:r>
            <a:r>
              <a:rPr kumimoji="1" lang="ja-JP" sz="1400" b="0" i="0" u="none" strike="noStrike" cap="none" normalizeH="0" baseline="0" dirty="0" smtClean="0">
                <a:ln>
                  <a:noFill/>
                </a:ln>
                <a:solidFill>
                  <a:schemeClr val="tx1"/>
                </a:solidFill>
                <a:effectLst/>
                <a:latin typeface="+mj-ea"/>
                <a:ea typeface="+mj-ea"/>
                <a:cs typeface="Times New Roman" pitchFamily="18" charset="0"/>
              </a:rPr>
              <a:t>なぜ、計画通りに売り上げがならなかったのか？</a:t>
            </a:r>
            <a:r>
              <a:rPr kumimoji="1" lang="en-US" altLang="ja-JP" sz="1400" b="0" i="0" u="none" strike="noStrike" cap="none" normalizeH="0" baseline="0" dirty="0" smtClean="0">
                <a:ln>
                  <a:noFill/>
                </a:ln>
                <a:solidFill>
                  <a:schemeClr val="tx1"/>
                </a:solidFill>
                <a:effectLst/>
                <a:latin typeface="+mj-ea"/>
                <a:ea typeface="+mj-ea"/>
                <a:cs typeface="Times New Roman" pitchFamily="18" charset="0"/>
              </a:rPr>
              <a:t> </a:t>
            </a:r>
            <a:r>
              <a:rPr kumimoji="1" lang="ja-JP" sz="1400" b="0" i="0" u="none" strike="noStrike" cap="none" normalizeH="0" baseline="0" dirty="0" smtClean="0">
                <a:ln>
                  <a:noFill/>
                </a:ln>
                <a:solidFill>
                  <a:schemeClr val="tx1"/>
                </a:solidFill>
                <a:effectLst/>
                <a:latin typeface="+mj-ea"/>
                <a:ea typeface="+mj-ea"/>
                <a:cs typeface="Times New Roman" pitchFamily="18" charset="0"/>
              </a:rPr>
              <a:t>売り上げが計画を下回った時</a:t>
            </a:r>
            <a:r>
              <a:rPr kumimoji="1" lang="ja-JP" altLang="en-US" sz="1400" b="0" i="0" u="none" strike="noStrike" cap="none" normalizeH="0" baseline="0" dirty="0" smtClean="0">
                <a:ln>
                  <a:noFill/>
                </a:ln>
                <a:solidFill>
                  <a:schemeClr val="tx1"/>
                </a:solidFill>
                <a:effectLst/>
                <a:latin typeface="+mj-ea"/>
                <a:ea typeface="+mj-ea"/>
                <a:cs typeface="Times New Roman" pitchFamily="18" charset="0"/>
              </a:rPr>
              <a:t>だけ</a:t>
            </a:r>
            <a:r>
              <a:rPr kumimoji="1" lang="ja-JP" sz="1400" b="0" i="0" u="none" strike="noStrike" cap="none" normalizeH="0" baseline="0" dirty="0" smtClean="0">
                <a:ln>
                  <a:noFill/>
                </a:ln>
                <a:solidFill>
                  <a:schemeClr val="tx1"/>
                </a:solidFill>
                <a:effectLst/>
                <a:latin typeface="+mj-ea"/>
                <a:ea typeface="+mj-ea"/>
                <a:cs typeface="Times New Roman" pitchFamily="18" charset="0"/>
              </a:rPr>
              <a:t>でなく、売上が計画を上回ったときに</a:t>
            </a:r>
            <a:r>
              <a:rPr kumimoji="1" lang="ja-JP" altLang="en-US" sz="1400" b="0" i="0" u="none" strike="noStrike" cap="none" normalizeH="0" baseline="0" dirty="0" smtClean="0">
                <a:ln>
                  <a:noFill/>
                </a:ln>
                <a:solidFill>
                  <a:schemeClr val="tx1"/>
                </a:solidFill>
                <a:effectLst/>
                <a:latin typeface="+mj-ea"/>
                <a:ea typeface="+mj-ea"/>
                <a:cs typeface="Times New Roman" pitchFamily="18" charset="0"/>
              </a:rPr>
              <a:t>も、</a:t>
            </a:r>
            <a:r>
              <a:rPr kumimoji="1" lang="ja-JP" sz="1400" b="0" i="0" u="none" strike="noStrike" cap="none" normalizeH="0" baseline="0" dirty="0" smtClean="0">
                <a:ln>
                  <a:noFill/>
                </a:ln>
                <a:solidFill>
                  <a:schemeClr val="tx1"/>
                </a:solidFill>
                <a:effectLst/>
                <a:latin typeface="+mj-ea"/>
                <a:ea typeface="+mj-ea"/>
                <a:cs typeface="Times New Roman" pitchFamily="18" charset="0"/>
              </a:rPr>
              <a:t>その原因を分析します。</a:t>
            </a:r>
            <a:endParaRPr kumimoji="1" lang="en-US" altLang="ja-JP" sz="1400" b="0" i="0" u="none" strike="noStrike" cap="none" normalizeH="0" baseline="0" dirty="0" smtClean="0">
              <a:ln>
                <a:noFill/>
              </a:ln>
              <a:solidFill>
                <a:schemeClr val="tx1"/>
              </a:solidFill>
              <a:effectLst/>
              <a:latin typeface="+mj-ea"/>
              <a:ea typeface="+mj-ea"/>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1" lang="en-US" altLang="ja-JP" sz="1400" b="0" i="0" u="none" strike="noStrike" cap="none" normalizeH="0" baseline="0" dirty="0" smtClean="0">
              <a:ln>
                <a:noFill/>
              </a:ln>
              <a:solidFill>
                <a:schemeClr val="tx1"/>
              </a:solidFill>
              <a:effectLst/>
              <a:latin typeface="+mj-ea"/>
              <a:ea typeface="+mj-ea"/>
              <a:cs typeface="Times New Roman" pitchFamily="18" charset="0"/>
            </a:endParaRPr>
          </a:p>
          <a:p>
            <a:pPr marL="285750" marR="0" lvl="0" indent="-285750" algn="l" defTabSz="914400" rtl="0" eaLnBrk="0" fontAlgn="base" latinLnBrk="0" hangingPunct="0">
              <a:lnSpc>
                <a:spcPct val="100000"/>
              </a:lnSpc>
              <a:spcBef>
                <a:spcPct val="0"/>
              </a:spcBef>
              <a:spcAft>
                <a:spcPct val="0"/>
              </a:spcAft>
              <a:buClrTx/>
              <a:buSzTx/>
              <a:buFont typeface="Wingdings" panose="05000000000000000000" pitchFamily="2" charset="2"/>
              <a:buChar char="Ø"/>
              <a:tabLst/>
            </a:pPr>
            <a:r>
              <a:rPr kumimoji="1" lang="ja-JP" altLang="en-US" sz="1400" b="0" i="0" u="none" strike="noStrike" cap="none" normalizeH="0" baseline="0" dirty="0" smtClean="0">
                <a:ln>
                  <a:noFill/>
                </a:ln>
                <a:solidFill>
                  <a:schemeClr val="tx1"/>
                </a:solidFill>
                <a:effectLst/>
                <a:latin typeface="+mj-ea"/>
                <a:ea typeface="+mj-ea"/>
                <a:cs typeface="Times New Roman" pitchFamily="18" charset="0"/>
              </a:rPr>
              <a:t>　</a:t>
            </a:r>
            <a:r>
              <a:rPr kumimoji="1" lang="ja-JP" sz="1400" b="0" i="0" u="none" strike="noStrike" cap="none" normalizeH="0" baseline="0" dirty="0" smtClean="0">
                <a:ln>
                  <a:noFill/>
                </a:ln>
                <a:solidFill>
                  <a:schemeClr val="tx1"/>
                </a:solidFill>
                <a:effectLst/>
                <a:latin typeface="+mj-ea"/>
                <a:ea typeface="+mj-ea"/>
                <a:cs typeface="Times New Roman" pitchFamily="18" charset="0"/>
              </a:rPr>
              <a:t>売上が計画を下回っている時には、</a:t>
            </a:r>
            <a:endParaRPr kumimoji="1" lang="en-US" altLang="ja-JP" sz="1400" b="0" i="0" u="none" strike="noStrike" cap="none" normalizeH="0" baseline="0" dirty="0" smtClean="0">
              <a:ln>
                <a:noFill/>
              </a:ln>
              <a:solidFill>
                <a:schemeClr val="tx1"/>
              </a:solidFill>
              <a:effectLst/>
              <a:latin typeface="+mj-ea"/>
              <a:ea typeface="+mj-ea"/>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en-US" altLang="ja-JP" sz="1400" dirty="0">
                <a:latin typeface="+mj-ea"/>
                <a:ea typeface="+mj-ea"/>
                <a:cs typeface="Times New Roman" pitchFamily="18" charset="0"/>
              </a:rPr>
              <a:t>	</a:t>
            </a:r>
            <a:r>
              <a:rPr kumimoji="1" lang="ja-JP" sz="1400" b="0" i="0" u="none" strike="noStrike" cap="none" normalizeH="0" baseline="0" dirty="0" smtClean="0">
                <a:ln>
                  <a:noFill/>
                </a:ln>
                <a:solidFill>
                  <a:schemeClr val="tx1"/>
                </a:solidFill>
                <a:effectLst/>
                <a:latin typeface="+mj-ea"/>
                <a:ea typeface="+mj-ea"/>
                <a:cs typeface="Times New Roman" pitchFamily="18" charset="0"/>
              </a:rPr>
              <a:t>計画通りの売上を上げるためには何をすべきか、</a:t>
            </a:r>
            <a:endParaRPr kumimoji="1" lang="en-US" altLang="ja-JP" sz="1400" b="0" i="0" u="none" strike="noStrike" cap="none" normalizeH="0" baseline="0" dirty="0" smtClean="0">
              <a:ln>
                <a:noFill/>
              </a:ln>
              <a:solidFill>
                <a:schemeClr val="tx1"/>
              </a:solidFill>
              <a:effectLst/>
              <a:latin typeface="+mj-ea"/>
              <a:ea typeface="+mj-ea"/>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en-US" altLang="ja-JP" sz="1400" dirty="0">
                <a:latin typeface="+mj-ea"/>
                <a:ea typeface="+mj-ea"/>
                <a:cs typeface="Times New Roman" pitchFamily="18" charset="0"/>
              </a:rPr>
              <a:t>	</a:t>
            </a:r>
            <a:r>
              <a:rPr kumimoji="1" lang="ja-JP" sz="1400" b="0" i="0" u="none" strike="noStrike" cap="none" normalizeH="0" baseline="0" dirty="0" smtClean="0">
                <a:ln>
                  <a:noFill/>
                </a:ln>
                <a:solidFill>
                  <a:schemeClr val="tx1"/>
                </a:solidFill>
                <a:effectLst/>
                <a:latin typeface="+mj-ea"/>
                <a:ea typeface="+mj-ea"/>
                <a:cs typeface="Times New Roman" pitchFamily="18" charset="0"/>
              </a:rPr>
              <a:t>計画を修正すべきか、</a:t>
            </a:r>
            <a:endParaRPr kumimoji="1" lang="en-US" altLang="ja-JP" sz="1400" b="0" i="0" u="none" strike="noStrike" cap="none" normalizeH="0" baseline="0" dirty="0" smtClean="0">
              <a:ln>
                <a:noFill/>
              </a:ln>
              <a:solidFill>
                <a:schemeClr val="tx1"/>
              </a:solidFill>
              <a:effectLst/>
              <a:latin typeface="+mj-ea"/>
              <a:ea typeface="+mj-ea"/>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en-US" altLang="ja-JP" sz="1400" dirty="0">
                <a:latin typeface="+mj-ea"/>
                <a:ea typeface="+mj-ea"/>
                <a:cs typeface="Times New Roman" pitchFamily="18" charset="0"/>
              </a:rPr>
              <a:t>	</a:t>
            </a:r>
            <a:r>
              <a:rPr lang="en-US" altLang="ja-JP" sz="1400" dirty="0" smtClean="0">
                <a:latin typeface="+mj-ea"/>
                <a:ea typeface="+mj-ea"/>
                <a:cs typeface="Times New Roman" pitchFamily="18" charset="0"/>
              </a:rPr>
              <a:t>	</a:t>
            </a:r>
            <a:r>
              <a:rPr kumimoji="1" lang="ja-JP" sz="1400" b="0" i="0" u="none" strike="noStrike" cap="none" normalizeH="0" baseline="0" dirty="0" smtClean="0">
                <a:ln>
                  <a:noFill/>
                </a:ln>
                <a:solidFill>
                  <a:schemeClr val="tx1"/>
                </a:solidFill>
                <a:effectLst/>
                <a:latin typeface="+mj-ea"/>
                <a:ea typeface="+mj-ea"/>
                <a:cs typeface="Times New Roman" pitchFamily="18" charset="0"/>
              </a:rPr>
              <a:t>などを検討することが望まれます。</a:t>
            </a:r>
            <a:endParaRPr kumimoji="1" lang="en-US" altLang="ja-JP" sz="1400" b="0" i="0" u="none" strike="noStrike" cap="none" normalizeH="0" baseline="0" dirty="0" smtClean="0">
              <a:ln>
                <a:noFill/>
              </a:ln>
              <a:solidFill>
                <a:schemeClr val="tx1"/>
              </a:solidFill>
              <a:effectLst/>
              <a:latin typeface="+mj-ea"/>
              <a:ea typeface="+mj-ea"/>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1" lang="en-US" altLang="ja-JP" sz="1400" b="0" i="0" u="none" strike="noStrike" cap="none" normalizeH="0" baseline="0" dirty="0" smtClean="0">
              <a:ln>
                <a:noFill/>
              </a:ln>
              <a:solidFill>
                <a:schemeClr val="tx1"/>
              </a:solidFill>
              <a:effectLst/>
              <a:latin typeface="+mj-ea"/>
              <a:ea typeface="+mj-ea"/>
              <a:cs typeface="Times New Roman" pitchFamily="18" charset="0"/>
            </a:endParaRPr>
          </a:p>
          <a:p>
            <a:pPr marL="285750" marR="0" lvl="0" indent="-285750" algn="l" defTabSz="914400" rtl="0" eaLnBrk="0" fontAlgn="base" latinLnBrk="0" hangingPunct="0">
              <a:lnSpc>
                <a:spcPct val="100000"/>
              </a:lnSpc>
              <a:spcBef>
                <a:spcPct val="0"/>
              </a:spcBef>
              <a:spcAft>
                <a:spcPct val="0"/>
              </a:spcAft>
              <a:buClrTx/>
              <a:buSzTx/>
              <a:buFont typeface="Wingdings" panose="05000000000000000000" pitchFamily="2" charset="2"/>
              <a:buChar char="Ø"/>
              <a:tabLst/>
            </a:pPr>
            <a:r>
              <a:rPr lang="ja-JP" altLang="en-US" sz="1400" dirty="0" smtClean="0">
                <a:latin typeface="+mj-ea"/>
                <a:ea typeface="+mj-ea"/>
                <a:cs typeface="Times New Roman" pitchFamily="18" charset="0"/>
              </a:rPr>
              <a:t>　</a:t>
            </a:r>
            <a:r>
              <a:rPr kumimoji="1" lang="ja-JP" sz="1400" b="0" i="0" u="none" strike="noStrike" cap="none" normalizeH="0" baseline="0" dirty="0" smtClean="0">
                <a:ln>
                  <a:noFill/>
                </a:ln>
                <a:solidFill>
                  <a:schemeClr val="tx1"/>
                </a:solidFill>
                <a:effectLst/>
                <a:latin typeface="+mj-ea"/>
                <a:ea typeface="+mj-ea"/>
                <a:cs typeface="Times New Roman" pitchFamily="18" charset="0"/>
              </a:rPr>
              <a:t>売上が計画を上回っている時も、</a:t>
            </a:r>
            <a:endParaRPr kumimoji="1" lang="en-US" altLang="ja-JP" sz="1400" b="0" i="0" u="none" strike="noStrike" cap="none" normalizeH="0" baseline="0" dirty="0" smtClean="0">
              <a:ln>
                <a:noFill/>
              </a:ln>
              <a:solidFill>
                <a:schemeClr val="tx1"/>
              </a:solidFill>
              <a:effectLst/>
              <a:latin typeface="+mj-ea"/>
              <a:ea typeface="+mj-ea"/>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en-US" altLang="ja-JP" sz="1400" dirty="0">
                <a:latin typeface="+mj-ea"/>
                <a:ea typeface="+mj-ea"/>
                <a:cs typeface="Times New Roman" pitchFamily="18" charset="0"/>
              </a:rPr>
              <a:t>	</a:t>
            </a:r>
            <a:r>
              <a:rPr kumimoji="1" lang="ja-JP" sz="1400" b="0" i="0" u="none" strike="noStrike" cap="none" normalizeH="0" baseline="0" dirty="0" smtClean="0">
                <a:ln>
                  <a:noFill/>
                </a:ln>
                <a:solidFill>
                  <a:schemeClr val="tx1"/>
                </a:solidFill>
                <a:effectLst/>
                <a:latin typeface="+mj-ea"/>
                <a:ea typeface="+mj-ea"/>
                <a:cs typeface="Times New Roman" pitchFamily="18" charset="0"/>
              </a:rPr>
              <a:t>一時的な要因なのか、</a:t>
            </a:r>
            <a:endParaRPr kumimoji="1" lang="en-US" altLang="ja-JP" sz="1400" b="0" i="0" u="none" strike="noStrike" cap="none" normalizeH="0" baseline="0" dirty="0" smtClean="0">
              <a:ln>
                <a:noFill/>
              </a:ln>
              <a:solidFill>
                <a:schemeClr val="tx1"/>
              </a:solidFill>
              <a:effectLst/>
              <a:latin typeface="+mj-ea"/>
              <a:ea typeface="+mj-ea"/>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en-US" altLang="ja-JP" sz="1400" dirty="0">
                <a:latin typeface="+mj-ea"/>
                <a:ea typeface="+mj-ea"/>
                <a:cs typeface="Times New Roman" pitchFamily="18" charset="0"/>
              </a:rPr>
              <a:t>	</a:t>
            </a:r>
            <a:r>
              <a:rPr kumimoji="1" lang="ja-JP" sz="1400" b="0" i="0" u="none" strike="noStrike" cap="none" normalizeH="0" baseline="0" dirty="0" smtClean="0">
                <a:ln>
                  <a:noFill/>
                </a:ln>
                <a:solidFill>
                  <a:schemeClr val="tx1"/>
                </a:solidFill>
                <a:effectLst/>
                <a:latin typeface="+mj-ea"/>
                <a:ea typeface="+mj-ea"/>
                <a:cs typeface="Times New Roman" pitchFamily="18" charset="0"/>
              </a:rPr>
              <a:t>恒常的に達成可能なのか</a:t>
            </a:r>
            <a:r>
              <a:rPr kumimoji="1" lang="ja-JP" altLang="en-US" sz="1400" b="0" i="0" u="none" strike="noStrike" cap="none" normalizeH="0" baseline="0" dirty="0" smtClean="0">
                <a:ln>
                  <a:noFill/>
                </a:ln>
                <a:solidFill>
                  <a:schemeClr val="tx1"/>
                </a:solidFill>
                <a:effectLst/>
                <a:latin typeface="+mj-ea"/>
                <a:ea typeface="+mj-ea"/>
                <a:cs typeface="Times New Roman" pitchFamily="18" charset="0"/>
              </a:rPr>
              <a:t>、</a:t>
            </a:r>
            <a:endParaRPr kumimoji="1" lang="en-US" altLang="ja-JP" sz="1400" b="0" i="0" u="none" strike="noStrike" cap="none" normalizeH="0" baseline="0" dirty="0" smtClean="0">
              <a:ln>
                <a:noFill/>
              </a:ln>
              <a:solidFill>
                <a:schemeClr val="tx1"/>
              </a:solidFill>
              <a:effectLst/>
              <a:latin typeface="+mj-ea"/>
              <a:ea typeface="+mj-ea"/>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en-US" altLang="ja-JP" sz="1400" dirty="0">
                <a:latin typeface="+mj-ea"/>
                <a:ea typeface="+mj-ea"/>
                <a:cs typeface="Times New Roman" pitchFamily="18" charset="0"/>
              </a:rPr>
              <a:t>	</a:t>
            </a:r>
            <a:r>
              <a:rPr lang="en-US" altLang="ja-JP" sz="1400" dirty="0" smtClean="0">
                <a:latin typeface="+mj-ea"/>
                <a:ea typeface="+mj-ea"/>
                <a:cs typeface="Times New Roman" pitchFamily="18" charset="0"/>
              </a:rPr>
              <a:t>	</a:t>
            </a:r>
            <a:r>
              <a:rPr lang="ja-JP" altLang="en-US" sz="1400" dirty="0" smtClean="0">
                <a:latin typeface="+mj-ea"/>
                <a:ea typeface="+mj-ea"/>
                <a:cs typeface="Times New Roman" pitchFamily="18" charset="0"/>
              </a:rPr>
              <a:t>など</a:t>
            </a:r>
            <a:r>
              <a:rPr kumimoji="1" lang="ja-JP" sz="1400" b="0" i="0" u="none" strike="noStrike" cap="none" normalizeH="0" baseline="0" dirty="0" smtClean="0">
                <a:ln>
                  <a:noFill/>
                </a:ln>
                <a:solidFill>
                  <a:schemeClr val="tx1"/>
                </a:solidFill>
                <a:effectLst/>
                <a:latin typeface="+mj-ea"/>
                <a:ea typeface="+mj-ea"/>
                <a:cs typeface="Times New Roman" pitchFamily="18" charset="0"/>
              </a:rPr>
              <a:t>を検討します。</a:t>
            </a:r>
            <a:endParaRPr kumimoji="1" lang="en-US" altLang="ja-JP" sz="1400" b="0" i="0" u="none" strike="noStrike" cap="none" normalizeH="0" baseline="0" dirty="0" smtClean="0">
              <a:ln>
                <a:noFill/>
              </a:ln>
              <a:solidFill>
                <a:schemeClr val="tx1"/>
              </a:solidFill>
              <a:effectLst/>
              <a:latin typeface="+mj-ea"/>
              <a:ea typeface="+mj-ea"/>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1" lang="en-US" altLang="ja-JP" sz="1400" b="0" i="0" u="none" strike="noStrike" cap="none" normalizeH="0" baseline="0" dirty="0" smtClean="0">
              <a:ln>
                <a:noFill/>
              </a:ln>
              <a:solidFill>
                <a:schemeClr val="tx1"/>
              </a:solidFill>
              <a:effectLst/>
              <a:latin typeface="+mj-ea"/>
              <a:ea typeface="+mj-ea"/>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ja-JP" altLang="en-US" sz="1400" dirty="0" smtClean="0">
                <a:latin typeface="+mj-ea"/>
                <a:ea typeface="+mj-ea"/>
                <a:cs typeface="Times New Roman" pitchFamily="18" charset="0"/>
              </a:rPr>
              <a:t>　</a:t>
            </a:r>
            <a:r>
              <a:rPr kumimoji="1" lang="ja-JP" sz="1400" b="0" i="0" u="none" strike="noStrike" cap="none" normalizeH="0" baseline="0" dirty="0" smtClean="0">
                <a:ln>
                  <a:noFill/>
                </a:ln>
                <a:solidFill>
                  <a:schemeClr val="tx1"/>
                </a:solidFill>
                <a:effectLst/>
                <a:latin typeface="+mj-ea"/>
                <a:ea typeface="+mj-ea"/>
                <a:cs typeface="Times New Roman" pitchFamily="18" charset="0"/>
              </a:rPr>
              <a:t>この繰り返しを行っていくことにより、事業を軌道に乗せることが出来るのです。</a:t>
            </a:r>
            <a:endParaRPr kumimoji="1" lang="ja-JP" sz="1400" b="0" i="0" u="none" strike="noStrike" cap="none" normalizeH="0" baseline="0" dirty="0" smtClean="0">
              <a:ln>
                <a:noFill/>
              </a:ln>
              <a:solidFill>
                <a:schemeClr val="tx1"/>
              </a:solidFill>
              <a:effectLst/>
              <a:latin typeface="+mj-ea"/>
              <a:ea typeface="+mj-ea"/>
              <a:cs typeface="ＭＳ Ｐゴシック" pitchFamily="50" charset="-128"/>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1"/>
          <p:cNvSpPr>
            <a:spLocks noChangeArrowheads="1"/>
          </p:cNvSpPr>
          <p:nvPr/>
        </p:nvSpPr>
        <p:spPr bwMode="auto">
          <a:xfrm>
            <a:off x="395536" y="476672"/>
            <a:ext cx="7776864" cy="576064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139700" algn="l" defTabSz="914400" rtl="0" eaLnBrk="1" fontAlgn="base" latinLnBrk="0" hangingPunct="1">
              <a:lnSpc>
                <a:spcPct val="100000"/>
              </a:lnSpc>
              <a:spcBef>
                <a:spcPct val="0"/>
              </a:spcBef>
              <a:spcAft>
                <a:spcPct val="0"/>
              </a:spcAft>
              <a:buClrTx/>
              <a:buSzTx/>
              <a:buFontTx/>
              <a:buNone/>
              <a:tabLst/>
            </a:pPr>
            <a:r>
              <a:rPr kumimoji="1" lang="ja-JP" sz="1600" b="1" i="0" u="none" strike="noStrike" cap="none" normalizeH="0" baseline="0" dirty="0" smtClean="0">
                <a:ln>
                  <a:noFill/>
                </a:ln>
                <a:solidFill>
                  <a:schemeClr val="tx1"/>
                </a:solidFill>
                <a:effectLst/>
                <a:latin typeface="+mj-ea"/>
                <a:ea typeface="+mj-ea"/>
                <a:cs typeface="Times New Roman" pitchFamily="18" charset="0"/>
              </a:rPr>
              <a:t>（２）損益計画を立てる際の留意点</a:t>
            </a:r>
            <a:endParaRPr kumimoji="1" lang="en-US" altLang="ja-JP" sz="1600" b="1" i="0" u="none" strike="noStrike" cap="none" normalizeH="0" baseline="0" dirty="0" smtClean="0">
              <a:ln>
                <a:noFill/>
              </a:ln>
              <a:solidFill>
                <a:schemeClr val="tx1"/>
              </a:solidFill>
              <a:effectLst/>
              <a:latin typeface="+mj-ea"/>
              <a:ea typeface="+mj-ea"/>
              <a:cs typeface="Times New Roman" pitchFamily="18" charset="0"/>
            </a:endParaRPr>
          </a:p>
          <a:p>
            <a:pPr marL="0" marR="0" lvl="0" indent="139700" algn="l" defTabSz="914400" rtl="0" eaLnBrk="1" fontAlgn="base" latinLnBrk="0" hangingPunct="1">
              <a:lnSpc>
                <a:spcPct val="100000"/>
              </a:lnSpc>
              <a:spcBef>
                <a:spcPct val="0"/>
              </a:spcBef>
              <a:spcAft>
                <a:spcPct val="0"/>
              </a:spcAft>
              <a:buClrTx/>
              <a:buSzTx/>
              <a:buFontTx/>
              <a:buNone/>
              <a:tabLst/>
            </a:pPr>
            <a:endParaRPr kumimoji="1" lang="ja-JP" sz="1600" b="0" i="0" u="none" strike="noStrike" cap="none" normalizeH="0" baseline="0" dirty="0" smtClean="0">
              <a:ln>
                <a:noFill/>
              </a:ln>
              <a:solidFill>
                <a:schemeClr val="tx1"/>
              </a:solidFill>
              <a:effectLst/>
              <a:latin typeface="+mj-ea"/>
              <a:ea typeface="+mj-ea"/>
              <a:cs typeface="ＭＳ Ｐゴシック" pitchFamily="50" charset="-128"/>
            </a:endParaRPr>
          </a:p>
          <a:p>
            <a:pPr marL="809625" marR="0" lvl="0" indent="-360363" algn="l" defTabSz="914400" rtl="0" eaLnBrk="0" fontAlgn="base" latinLnBrk="0" hangingPunct="0">
              <a:lnSpc>
                <a:spcPct val="100000"/>
              </a:lnSpc>
              <a:spcBef>
                <a:spcPct val="0"/>
              </a:spcBef>
              <a:spcAft>
                <a:spcPct val="0"/>
              </a:spcAft>
              <a:buClrTx/>
              <a:buSzTx/>
              <a:buFontTx/>
              <a:buNone/>
              <a:tabLst/>
            </a:pPr>
            <a:r>
              <a:rPr kumimoji="1" lang="ja-JP" sz="1600" b="0" i="0" u="none" strike="noStrike" cap="none" normalizeH="0" baseline="0" dirty="0" smtClean="0">
                <a:ln>
                  <a:noFill/>
                </a:ln>
                <a:solidFill>
                  <a:schemeClr val="tx1"/>
                </a:solidFill>
                <a:effectLst/>
                <a:latin typeface="+mj-ea"/>
                <a:ea typeface="+mj-ea"/>
                <a:cs typeface="Times New Roman" pitchFamily="18" charset="0"/>
              </a:rPr>
              <a:t>①　売上計画の数値の裏付けを明らかにしておく</a:t>
            </a:r>
            <a:endParaRPr kumimoji="1" lang="ja-JP" sz="1600" b="0" i="0" u="none" strike="noStrike" cap="none" normalizeH="0" baseline="0" dirty="0" smtClean="0">
              <a:ln>
                <a:noFill/>
              </a:ln>
              <a:solidFill>
                <a:schemeClr val="tx1"/>
              </a:solidFill>
              <a:effectLst/>
              <a:latin typeface="+mj-ea"/>
              <a:ea typeface="+mj-ea"/>
              <a:cs typeface="ＭＳ Ｐゴシック" pitchFamily="50" charset="-128"/>
            </a:endParaRPr>
          </a:p>
          <a:p>
            <a:pPr marL="1071563" marR="0" lvl="0" algn="l" defTabSz="914400" rtl="0" eaLnBrk="0" fontAlgn="base" latinLnBrk="0" hangingPunct="0">
              <a:lnSpc>
                <a:spcPct val="100000"/>
              </a:lnSpc>
              <a:spcBef>
                <a:spcPct val="0"/>
              </a:spcBef>
              <a:spcAft>
                <a:spcPct val="0"/>
              </a:spcAft>
              <a:buClrTx/>
              <a:buSzTx/>
              <a:buFontTx/>
              <a:buNone/>
              <a:tabLst/>
            </a:pPr>
            <a:r>
              <a:rPr kumimoji="1" lang="ja-JP" sz="1400" b="0" i="0" u="none" strike="noStrike" cap="none" normalizeH="0" baseline="0" dirty="0" smtClean="0">
                <a:ln>
                  <a:noFill/>
                </a:ln>
                <a:solidFill>
                  <a:schemeClr val="tx1"/>
                </a:solidFill>
                <a:effectLst/>
                <a:latin typeface="+mj-ea"/>
                <a:ea typeface="+mj-ea"/>
                <a:cs typeface="Times New Roman" pitchFamily="18" charset="0"/>
              </a:rPr>
              <a:t>これくらいなら売れる筈だとか、これくらいの売上は欲しいといった希望的観測によって数値計画を作成するのではなく、数値の根拠を明らかにしておく必要があります。</a:t>
            </a:r>
            <a:endParaRPr kumimoji="1" lang="en-US" altLang="ja-JP" sz="1400" b="0" i="0" u="none" strike="noStrike" cap="none" normalizeH="0" baseline="0" dirty="0" smtClean="0">
              <a:ln>
                <a:noFill/>
              </a:ln>
              <a:solidFill>
                <a:schemeClr val="tx1"/>
              </a:solidFill>
              <a:effectLst/>
              <a:latin typeface="+mj-ea"/>
              <a:ea typeface="+mj-ea"/>
              <a:cs typeface="Times New Roman" pitchFamily="18" charset="0"/>
            </a:endParaRPr>
          </a:p>
          <a:p>
            <a:pPr marL="1071563" marR="0" lvl="0" algn="l" defTabSz="914400" rtl="0" eaLnBrk="0" fontAlgn="base" latinLnBrk="0" hangingPunct="0">
              <a:lnSpc>
                <a:spcPct val="100000"/>
              </a:lnSpc>
              <a:spcBef>
                <a:spcPct val="0"/>
              </a:spcBef>
              <a:spcAft>
                <a:spcPct val="0"/>
              </a:spcAft>
              <a:buClrTx/>
              <a:buSzTx/>
              <a:buFontTx/>
              <a:buNone/>
              <a:tabLst/>
            </a:pPr>
            <a:r>
              <a:rPr kumimoji="1" lang="ja-JP" sz="1400" b="0" i="0" u="none" strike="noStrike" cap="none" normalizeH="0" baseline="0" dirty="0" smtClean="0">
                <a:ln>
                  <a:noFill/>
                </a:ln>
                <a:solidFill>
                  <a:schemeClr val="tx1"/>
                </a:solidFill>
                <a:effectLst/>
                <a:latin typeface="+mj-ea"/>
                <a:ea typeface="+mj-ea"/>
                <a:cs typeface="Times New Roman" pitchFamily="18" charset="0"/>
              </a:rPr>
              <a:t>これがないと、事業をスタートさせた後の見直し作業（ＰＤＣＡのサイクルを回す）が出来なくなります。</a:t>
            </a:r>
            <a:endParaRPr kumimoji="1" lang="en-US" altLang="ja-JP" sz="1400" b="0" i="0" u="none" strike="noStrike" cap="none" normalizeH="0" baseline="0" dirty="0" smtClean="0">
              <a:ln>
                <a:noFill/>
              </a:ln>
              <a:solidFill>
                <a:schemeClr val="tx1"/>
              </a:solidFill>
              <a:effectLst/>
              <a:latin typeface="+mj-ea"/>
              <a:ea typeface="+mj-ea"/>
              <a:cs typeface="Times New Roman" pitchFamily="18" charset="0"/>
            </a:endParaRPr>
          </a:p>
          <a:p>
            <a:pPr marL="809625" marR="0" lvl="0" algn="l" defTabSz="914400" rtl="0" eaLnBrk="0" fontAlgn="base" latinLnBrk="0" hangingPunct="0">
              <a:lnSpc>
                <a:spcPct val="100000"/>
              </a:lnSpc>
              <a:spcBef>
                <a:spcPct val="0"/>
              </a:spcBef>
              <a:spcAft>
                <a:spcPct val="0"/>
              </a:spcAft>
              <a:buClrTx/>
              <a:buSzTx/>
              <a:buFontTx/>
              <a:buNone/>
              <a:tabLst/>
            </a:pPr>
            <a:endParaRPr kumimoji="1" lang="ja-JP" sz="1600" b="0" i="0" u="none" strike="noStrike" cap="none" normalizeH="0" baseline="0" dirty="0" smtClean="0">
              <a:ln>
                <a:noFill/>
              </a:ln>
              <a:solidFill>
                <a:schemeClr val="tx1"/>
              </a:solidFill>
              <a:effectLst/>
              <a:latin typeface="+mj-ea"/>
              <a:ea typeface="+mj-ea"/>
              <a:cs typeface="ＭＳ Ｐゴシック" pitchFamily="50" charset="-128"/>
            </a:endParaRPr>
          </a:p>
          <a:p>
            <a:pPr marL="809625" marR="0" lvl="0" indent="-360363" algn="l" defTabSz="914400" rtl="0" eaLnBrk="0" fontAlgn="base" latinLnBrk="0" hangingPunct="0">
              <a:lnSpc>
                <a:spcPct val="100000"/>
              </a:lnSpc>
              <a:spcBef>
                <a:spcPct val="0"/>
              </a:spcBef>
              <a:spcAft>
                <a:spcPct val="0"/>
              </a:spcAft>
              <a:buClrTx/>
              <a:buSzTx/>
              <a:buFontTx/>
              <a:buNone/>
              <a:tabLst/>
            </a:pPr>
            <a:r>
              <a:rPr kumimoji="1" lang="ja-JP" sz="1600" b="0" i="0" u="none" strike="noStrike" cap="none" normalizeH="0" baseline="0" dirty="0" smtClean="0">
                <a:ln>
                  <a:noFill/>
                </a:ln>
                <a:solidFill>
                  <a:schemeClr val="tx1"/>
                </a:solidFill>
                <a:effectLst/>
                <a:latin typeface="+mj-ea"/>
                <a:ea typeface="+mj-ea"/>
                <a:cs typeface="Times New Roman" pitchFamily="18" charset="0"/>
              </a:rPr>
              <a:t>②　売上は少なめ、経費は多目に</a:t>
            </a:r>
            <a:endParaRPr kumimoji="1" lang="ja-JP" sz="1600" b="0" i="0" u="none" strike="noStrike" cap="none" normalizeH="0" baseline="0" dirty="0" smtClean="0">
              <a:ln>
                <a:noFill/>
              </a:ln>
              <a:solidFill>
                <a:schemeClr val="tx1"/>
              </a:solidFill>
              <a:effectLst/>
              <a:latin typeface="+mj-ea"/>
              <a:ea typeface="+mj-ea"/>
              <a:cs typeface="ＭＳ Ｐゴシック" pitchFamily="50" charset="-128"/>
            </a:endParaRPr>
          </a:p>
          <a:p>
            <a:pPr marL="1071563" marR="0" lvl="0" algn="l" defTabSz="914400" rtl="0" eaLnBrk="0" fontAlgn="base" latinLnBrk="0" hangingPunct="0">
              <a:lnSpc>
                <a:spcPct val="100000"/>
              </a:lnSpc>
              <a:spcBef>
                <a:spcPct val="0"/>
              </a:spcBef>
              <a:spcAft>
                <a:spcPct val="0"/>
              </a:spcAft>
              <a:buClrTx/>
              <a:buSzTx/>
              <a:buFontTx/>
              <a:buNone/>
              <a:tabLst/>
            </a:pPr>
            <a:r>
              <a:rPr kumimoji="1" lang="ja-JP" sz="1400" b="0" i="0" u="none" strike="noStrike" cap="none" normalizeH="0" baseline="0" dirty="0" smtClean="0">
                <a:ln>
                  <a:noFill/>
                </a:ln>
                <a:solidFill>
                  <a:schemeClr val="tx1"/>
                </a:solidFill>
                <a:effectLst/>
                <a:latin typeface="+mj-ea"/>
                <a:ea typeface="+mj-ea"/>
                <a:cs typeface="Times New Roman" pitchFamily="18" charset="0"/>
              </a:rPr>
              <a:t>売上は自分ではコントロールできません。経費はコントロールは可能ですが、いつ何時どのような経費が発生するのか予測がつきません。経費については考えられるものはすべて計画に織り込んでおくくらいの保守的な考え方が必要です。</a:t>
            </a:r>
            <a:endParaRPr kumimoji="1" lang="ja-JP" sz="1400" b="0" i="0" u="none" strike="noStrike" cap="none" normalizeH="0" baseline="0" dirty="0" smtClean="0">
              <a:ln>
                <a:noFill/>
              </a:ln>
              <a:solidFill>
                <a:schemeClr val="tx1"/>
              </a:solidFill>
              <a:effectLst/>
              <a:latin typeface="+mj-ea"/>
              <a:ea typeface="+mj-ea"/>
              <a:cs typeface="ＭＳ Ｐゴシック" pitchFamily="50" charset="-128"/>
            </a:endParaRPr>
          </a:p>
          <a:p>
            <a:pPr marL="1071563" marR="0" lvl="0" algn="l" defTabSz="914400" rtl="0" eaLnBrk="0" fontAlgn="base" latinLnBrk="0" hangingPunct="0">
              <a:lnSpc>
                <a:spcPct val="100000"/>
              </a:lnSpc>
              <a:spcBef>
                <a:spcPct val="0"/>
              </a:spcBef>
              <a:spcAft>
                <a:spcPct val="0"/>
              </a:spcAft>
              <a:buClrTx/>
              <a:buSzTx/>
              <a:buFontTx/>
              <a:buNone/>
              <a:tabLst/>
            </a:pPr>
            <a:r>
              <a:rPr kumimoji="1" lang="ja-JP" sz="1400" b="0" i="0" u="none" strike="noStrike" cap="none" normalizeH="0" baseline="0" dirty="0" smtClean="0">
                <a:ln>
                  <a:noFill/>
                </a:ln>
                <a:solidFill>
                  <a:schemeClr val="tx1"/>
                </a:solidFill>
                <a:effectLst/>
                <a:latin typeface="+mj-ea"/>
                <a:ea typeface="+mj-ea"/>
                <a:cs typeface="Times New Roman" pitchFamily="18" charset="0"/>
              </a:rPr>
              <a:t>これを行うと、利益が出ない計画になることを心配する方が多いですが、赤字になっても会社は潰れません。</a:t>
            </a:r>
            <a:endParaRPr kumimoji="1" lang="en-US" altLang="ja-JP" sz="1400" b="0" i="0" u="none" strike="noStrike" cap="none" normalizeH="0" baseline="0" dirty="0" smtClean="0">
              <a:ln>
                <a:noFill/>
              </a:ln>
              <a:solidFill>
                <a:schemeClr val="tx1"/>
              </a:solidFill>
              <a:effectLst/>
              <a:latin typeface="+mj-ea"/>
              <a:ea typeface="+mj-ea"/>
              <a:cs typeface="Times New Roman" pitchFamily="18" charset="0"/>
            </a:endParaRPr>
          </a:p>
          <a:p>
            <a:pPr marL="1071563" marR="0" lvl="0" algn="l" defTabSz="914400" rtl="0" eaLnBrk="0" fontAlgn="base" latinLnBrk="0" hangingPunct="0">
              <a:lnSpc>
                <a:spcPct val="100000"/>
              </a:lnSpc>
              <a:spcBef>
                <a:spcPct val="0"/>
              </a:spcBef>
              <a:spcAft>
                <a:spcPct val="0"/>
              </a:spcAft>
              <a:buClrTx/>
              <a:buSzTx/>
              <a:buFontTx/>
              <a:buNone/>
              <a:tabLst/>
            </a:pPr>
            <a:r>
              <a:rPr kumimoji="1" lang="ja-JP" sz="1400" b="0" i="0" u="none" strike="noStrike" cap="none" normalizeH="0" baseline="0" dirty="0" smtClean="0">
                <a:ln>
                  <a:noFill/>
                </a:ln>
                <a:solidFill>
                  <a:schemeClr val="tx1"/>
                </a:solidFill>
                <a:effectLst/>
                <a:latin typeface="+mj-ea"/>
                <a:ea typeface="+mj-ea"/>
                <a:cs typeface="Times New Roman" pitchFamily="18" charset="0"/>
              </a:rPr>
              <a:t>会社が潰れるのは資金繰りがつかない</a:t>
            </a:r>
            <a:r>
              <a:rPr kumimoji="1" lang="ja-JP" altLang="en-US" sz="1400" b="0" i="0" u="none" strike="noStrike" cap="none" normalizeH="0" baseline="0" dirty="0" smtClean="0">
                <a:ln>
                  <a:noFill/>
                </a:ln>
                <a:solidFill>
                  <a:schemeClr val="tx1"/>
                </a:solidFill>
                <a:effectLst/>
                <a:latin typeface="+mj-ea"/>
                <a:ea typeface="+mj-ea"/>
                <a:cs typeface="Times New Roman" pitchFamily="18" charset="0"/>
              </a:rPr>
              <a:t>場合</a:t>
            </a:r>
            <a:r>
              <a:rPr kumimoji="1" lang="ja-JP" sz="1400" b="0" i="0" u="none" strike="noStrike" cap="none" normalizeH="0" baseline="0" dirty="0" smtClean="0">
                <a:ln>
                  <a:noFill/>
                </a:ln>
                <a:solidFill>
                  <a:schemeClr val="tx1"/>
                </a:solidFill>
                <a:effectLst/>
                <a:latin typeface="+mj-ea"/>
                <a:ea typeface="+mj-ea"/>
                <a:cs typeface="Times New Roman" pitchFamily="18" charset="0"/>
              </a:rPr>
              <a:t>であることを</a:t>
            </a:r>
            <a:r>
              <a:rPr kumimoji="1" lang="ja-JP" altLang="en-US" sz="1400" b="0" i="0" u="none" strike="noStrike" cap="none" normalizeH="0" baseline="0" dirty="0" smtClean="0">
                <a:ln>
                  <a:noFill/>
                </a:ln>
                <a:solidFill>
                  <a:schemeClr val="tx1"/>
                </a:solidFill>
                <a:effectLst/>
                <a:latin typeface="+mj-ea"/>
                <a:ea typeface="+mj-ea"/>
                <a:cs typeface="Times New Roman" pitchFamily="18" charset="0"/>
              </a:rPr>
              <a:t>忘れず</a:t>
            </a:r>
            <a:r>
              <a:rPr kumimoji="1" lang="ja-JP" sz="1400" b="0" i="0" u="none" strike="noStrike" cap="none" normalizeH="0" baseline="0" dirty="0" smtClean="0">
                <a:ln>
                  <a:noFill/>
                </a:ln>
                <a:solidFill>
                  <a:schemeClr val="tx1"/>
                </a:solidFill>
                <a:effectLst/>
                <a:latin typeface="+mj-ea"/>
                <a:ea typeface="+mj-ea"/>
                <a:cs typeface="Times New Roman" pitchFamily="18" charset="0"/>
              </a:rPr>
              <a:t>、資金計画を作成することが必要です。</a:t>
            </a:r>
            <a:endParaRPr kumimoji="1" lang="en-US" altLang="ja-JP" sz="1400" b="0" i="0" u="none" strike="noStrike" cap="none" normalizeH="0" baseline="0" dirty="0" smtClean="0">
              <a:ln>
                <a:noFill/>
              </a:ln>
              <a:solidFill>
                <a:schemeClr val="tx1"/>
              </a:solidFill>
              <a:effectLst/>
              <a:latin typeface="+mj-ea"/>
              <a:ea typeface="+mj-ea"/>
              <a:cs typeface="Times New Roman" pitchFamily="18" charset="0"/>
            </a:endParaRPr>
          </a:p>
          <a:p>
            <a:pPr marL="809625" marR="0" lvl="0" algn="l" defTabSz="914400" rtl="0" eaLnBrk="0" fontAlgn="base" latinLnBrk="0" hangingPunct="0">
              <a:lnSpc>
                <a:spcPct val="100000"/>
              </a:lnSpc>
              <a:spcBef>
                <a:spcPct val="0"/>
              </a:spcBef>
              <a:spcAft>
                <a:spcPct val="0"/>
              </a:spcAft>
              <a:buClrTx/>
              <a:buSzTx/>
              <a:buFontTx/>
              <a:buNone/>
              <a:tabLst/>
            </a:pPr>
            <a:endParaRPr kumimoji="1" lang="ja-JP" sz="1600" b="0" i="0" u="none" strike="noStrike" cap="none" normalizeH="0" baseline="0" dirty="0" smtClean="0">
              <a:ln>
                <a:noFill/>
              </a:ln>
              <a:solidFill>
                <a:schemeClr val="tx1"/>
              </a:solidFill>
              <a:effectLst/>
              <a:latin typeface="+mj-ea"/>
              <a:ea typeface="+mj-ea"/>
              <a:cs typeface="ＭＳ Ｐゴシック" pitchFamily="50" charset="-128"/>
            </a:endParaRPr>
          </a:p>
          <a:p>
            <a:pPr marL="809625" marR="0" lvl="0" indent="-360363" algn="l" defTabSz="914400" rtl="0" eaLnBrk="0" fontAlgn="base" latinLnBrk="0" hangingPunct="0">
              <a:lnSpc>
                <a:spcPct val="100000"/>
              </a:lnSpc>
              <a:spcBef>
                <a:spcPct val="0"/>
              </a:spcBef>
              <a:spcAft>
                <a:spcPct val="0"/>
              </a:spcAft>
              <a:buClrTx/>
              <a:buSzTx/>
              <a:buFontTx/>
              <a:buNone/>
              <a:tabLst/>
            </a:pPr>
            <a:r>
              <a:rPr kumimoji="1" lang="ja-JP" sz="1600" b="0" i="0" u="none" strike="noStrike" cap="none" normalizeH="0" baseline="0" dirty="0" smtClean="0">
                <a:ln>
                  <a:noFill/>
                </a:ln>
                <a:solidFill>
                  <a:schemeClr val="tx1"/>
                </a:solidFill>
                <a:effectLst/>
                <a:latin typeface="+mj-ea"/>
                <a:ea typeface="+mj-ea"/>
                <a:cs typeface="Times New Roman" pitchFamily="18" charset="0"/>
              </a:rPr>
              <a:t>③　費用収益対応の原則</a:t>
            </a:r>
            <a:endParaRPr kumimoji="1" lang="ja-JP" sz="1600" b="0" i="0" u="none" strike="noStrike" cap="none" normalizeH="0" baseline="0" dirty="0" smtClean="0">
              <a:ln>
                <a:noFill/>
              </a:ln>
              <a:solidFill>
                <a:schemeClr val="tx1"/>
              </a:solidFill>
              <a:effectLst/>
              <a:latin typeface="+mj-ea"/>
              <a:ea typeface="+mj-ea"/>
              <a:cs typeface="ＭＳ Ｐゴシック" pitchFamily="50" charset="-128"/>
            </a:endParaRPr>
          </a:p>
          <a:p>
            <a:pPr marL="1074738" marR="0" lvl="0" indent="-1588" algn="l" defTabSz="900113" rtl="0" eaLnBrk="0" fontAlgn="base" latinLnBrk="0" hangingPunct="0">
              <a:lnSpc>
                <a:spcPct val="100000"/>
              </a:lnSpc>
              <a:spcBef>
                <a:spcPct val="0"/>
              </a:spcBef>
              <a:spcAft>
                <a:spcPct val="0"/>
              </a:spcAft>
              <a:buClrTx/>
              <a:buSzTx/>
              <a:buFontTx/>
              <a:buNone/>
              <a:tabLst/>
            </a:pPr>
            <a:r>
              <a:rPr kumimoji="1" lang="ja-JP" sz="1400" b="0" i="0" u="none" strike="noStrike" cap="none" normalizeH="0" baseline="0" dirty="0" smtClean="0">
                <a:ln>
                  <a:noFill/>
                </a:ln>
                <a:solidFill>
                  <a:schemeClr val="tx1"/>
                </a:solidFill>
                <a:effectLst/>
                <a:latin typeface="+mj-ea"/>
                <a:ea typeface="+mj-ea"/>
                <a:cs typeface="Times New Roman" pitchFamily="18" charset="0"/>
              </a:rPr>
              <a:t>重要な会計原則に、費用収益対応の原則があります。その期に計上できる売上原価（費用）は、その期の売上に見合ったものに限られます。</a:t>
            </a:r>
            <a:endParaRPr kumimoji="1" lang="ja-JP" sz="1400" b="0" i="0" u="none" strike="noStrike" cap="none" normalizeH="0" baseline="0" dirty="0" smtClean="0">
              <a:ln>
                <a:noFill/>
              </a:ln>
              <a:solidFill>
                <a:schemeClr val="tx1"/>
              </a:solidFill>
              <a:effectLst/>
              <a:latin typeface="+mj-ea"/>
              <a:ea typeface="+mj-ea"/>
              <a:cs typeface="ＭＳ Ｐゴシック" pitchFamily="50" charset="-128"/>
            </a:endParaRPr>
          </a:p>
          <a:p>
            <a:pPr marL="1074738" marR="0" lvl="0" indent="-1588" algn="l" defTabSz="900113" rtl="0" eaLnBrk="0" fontAlgn="base" latinLnBrk="0" hangingPunct="0">
              <a:lnSpc>
                <a:spcPct val="100000"/>
              </a:lnSpc>
              <a:spcBef>
                <a:spcPct val="0"/>
              </a:spcBef>
              <a:spcAft>
                <a:spcPct val="0"/>
              </a:spcAft>
              <a:buClrTx/>
              <a:buSzTx/>
              <a:buFontTx/>
              <a:buNone/>
              <a:tabLst/>
            </a:pPr>
            <a:r>
              <a:rPr kumimoji="1" lang="ja-JP" sz="1400" b="1" i="0" u="none" strike="noStrike" cap="none" normalizeH="0" baseline="0" dirty="0" smtClean="0">
                <a:ln>
                  <a:noFill/>
                </a:ln>
                <a:solidFill>
                  <a:srgbClr val="FF0000"/>
                </a:solidFill>
                <a:effectLst/>
                <a:latin typeface="+mj-ea"/>
                <a:ea typeface="+mj-ea"/>
                <a:cs typeface="Times New Roman" pitchFamily="18" charset="0"/>
              </a:rPr>
              <a:t>当期売上原価＝期首在庫額＋当期仕入額－期末在庫額</a:t>
            </a:r>
            <a:endParaRPr kumimoji="1" lang="en-US" altLang="ja-JP" sz="1400" b="1" i="0" u="none" strike="noStrike" cap="none" normalizeH="0" baseline="0" dirty="0" smtClean="0">
              <a:ln>
                <a:noFill/>
              </a:ln>
              <a:solidFill>
                <a:srgbClr val="FF0000"/>
              </a:solidFill>
              <a:effectLst/>
              <a:latin typeface="+mj-ea"/>
              <a:ea typeface="+mj-ea"/>
              <a:cs typeface="Times New Roman" pitchFamily="18" charset="0"/>
            </a:endParaRPr>
          </a:p>
          <a:p>
            <a:pPr marL="900113" marR="0" lvl="0" indent="-1588" algn="l" defTabSz="914400" rtl="0" eaLnBrk="0" fontAlgn="base" latinLnBrk="0" hangingPunct="0">
              <a:lnSpc>
                <a:spcPct val="100000"/>
              </a:lnSpc>
              <a:spcBef>
                <a:spcPct val="0"/>
              </a:spcBef>
              <a:spcAft>
                <a:spcPct val="0"/>
              </a:spcAft>
              <a:buClrTx/>
              <a:buSzTx/>
              <a:buFontTx/>
              <a:buNone/>
              <a:tabLst/>
            </a:pPr>
            <a:endParaRPr kumimoji="1" lang="ja-JP" sz="1600" b="0" i="0" u="none" strike="noStrike" cap="none" normalizeH="0" baseline="0" dirty="0" smtClean="0">
              <a:ln>
                <a:noFill/>
              </a:ln>
              <a:solidFill>
                <a:schemeClr val="tx1"/>
              </a:solidFill>
              <a:effectLst/>
              <a:latin typeface="+mj-ea"/>
              <a:ea typeface="+mj-ea"/>
              <a:cs typeface="ＭＳ Ｐゴシック" pitchFamily="50" charset="-128"/>
            </a:endParaRPr>
          </a:p>
          <a:p>
            <a:pPr marL="809625" marR="0" lvl="0" indent="-360363" algn="l" defTabSz="914400" rtl="0" eaLnBrk="0" fontAlgn="base" latinLnBrk="0" hangingPunct="0">
              <a:lnSpc>
                <a:spcPct val="100000"/>
              </a:lnSpc>
              <a:spcBef>
                <a:spcPct val="0"/>
              </a:spcBef>
              <a:spcAft>
                <a:spcPct val="0"/>
              </a:spcAft>
              <a:buClrTx/>
              <a:buSzTx/>
              <a:buFontTx/>
              <a:buNone/>
              <a:tabLst/>
            </a:pPr>
            <a:r>
              <a:rPr kumimoji="1" lang="ja-JP" sz="1600" b="0" i="0" u="none" strike="noStrike" cap="none" normalizeH="0" baseline="0" dirty="0" smtClean="0">
                <a:ln>
                  <a:noFill/>
                </a:ln>
                <a:solidFill>
                  <a:schemeClr val="tx1"/>
                </a:solidFill>
                <a:effectLst/>
                <a:latin typeface="+mj-ea"/>
                <a:ea typeface="+mj-ea"/>
                <a:cs typeface="Times New Roman" pitchFamily="18" charset="0"/>
              </a:rPr>
              <a:t>④　必要な経費は網羅しているか、無駄な費用が計上されていないか</a:t>
            </a:r>
            <a:endParaRPr kumimoji="1" lang="ja-JP" sz="1600" b="0" i="0" u="none" strike="noStrike" cap="none" normalizeH="0" baseline="0" dirty="0" smtClean="0">
              <a:ln>
                <a:noFill/>
              </a:ln>
              <a:solidFill>
                <a:schemeClr val="tx1"/>
              </a:solidFill>
              <a:effectLst/>
              <a:latin typeface="+mj-ea"/>
              <a:ea typeface="+mj-ea"/>
              <a:cs typeface="ＭＳ Ｐゴシック" pitchFamily="50" charset="-128"/>
            </a:endParaRPr>
          </a:p>
          <a:p>
            <a:pPr marL="1071563" marR="0" lvl="0" algn="l" defTabSz="914400" rtl="0" eaLnBrk="0" fontAlgn="base" latinLnBrk="0" hangingPunct="0">
              <a:lnSpc>
                <a:spcPct val="100000"/>
              </a:lnSpc>
              <a:spcBef>
                <a:spcPct val="0"/>
              </a:spcBef>
              <a:spcAft>
                <a:spcPct val="0"/>
              </a:spcAft>
              <a:buClrTx/>
              <a:buSzTx/>
              <a:buFontTx/>
              <a:buNone/>
              <a:tabLst/>
            </a:pPr>
            <a:r>
              <a:rPr kumimoji="1" lang="ja-JP" sz="1400" b="0" i="0" u="none" strike="noStrike" cap="none" normalizeH="0" baseline="0" dirty="0" smtClean="0">
                <a:ln>
                  <a:noFill/>
                </a:ln>
                <a:solidFill>
                  <a:schemeClr val="tx1"/>
                </a:solidFill>
                <a:effectLst/>
                <a:latin typeface="+mj-ea"/>
                <a:ea typeface="+mj-ea"/>
                <a:cs typeface="Times New Roman" pitchFamily="18" charset="0"/>
              </a:rPr>
              <a:t>必要な経費をすべて洗い出し計上することは言うまでもありませんが、その中に不要不急な無駄な費用が含まれていないかを検証することも必要です。</a:t>
            </a:r>
            <a:endParaRPr kumimoji="1" lang="ja-JP" sz="1400" b="0" i="0" u="none" strike="noStrike" cap="none" normalizeH="0" baseline="0" dirty="0" smtClean="0">
              <a:ln>
                <a:noFill/>
              </a:ln>
              <a:solidFill>
                <a:schemeClr val="tx1"/>
              </a:solidFill>
              <a:effectLst/>
              <a:latin typeface="+mj-ea"/>
              <a:ea typeface="+mj-ea"/>
              <a:cs typeface="ＭＳ Ｐゴシック" pitchFamily="50" charset="-128"/>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1"/>
          <p:cNvSpPr>
            <a:spLocks noChangeArrowheads="1"/>
          </p:cNvSpPr>
          <p:nvPr/>
        </p:nvSpPr>
        <p:spPr bwMode="auto">
          <a:xfrm>
            <a:off x="500034" y="285728"/>
            <a:ext cx="3428992"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b="1" i="0" u="none" strike="noStrike" cap="none" normalizeH="0" baseline="0" dirty="0" smtClean="0">
                <a:ln>
                  <a:noFill/>
                </a:ln>
                <a:solidFill>
                  <a:schemeClr val="tx1"/>
                </a:solidFill>
                <a:effectLst/>
                <a:latin typeface="ＭＳ ゴシック" pitchFamily="49" charset="-128"/>
                <a:ea typeface="ＭＳ ゴシック" pitchFamily="49" charset="-128"/>
                <a:cs typeface="Times New Roman" pitchFamily="18" charset="0"/>
              </a:rPr>
              <a:t>（３）損益計画のひな型</a:t>
            </a:r>
            <a:endParaRPr kumimoji="1" lang="ja-JP" b="0" i="0" u="none" strike="noStrike" cap="none" normalizeH="0" baseline="0" dirty="0" smtClean="0">
              <a:ln>
                <a:noFill/>
              </a:ln>
              <a:solidFill>
                <a:schemeClr val="tx1"/>
              </a:solidFill>
              <a:effectLst/>
              <a:latin typeface="Arial" pitchFamily="34" charset="0"/>
              <a:ea typeface="ＭＳ Ｐゴシック" pitchFamily="50" charset="-128"/>
              <a:cs typeface="ＭＳ Ｐゴシック" pitchFamily="50" charset="-128"/>
            </a:endParaRPr>
          </a:p>
        </p:txBody>
      </p:sp>
      <p:pic>
        <p:nvPicPr>
          <p:cNvPr id="34818" name="Picture 2"/>
          <p:cNvPicPr>
            <a:picLocks noChangeAspect="1" noChangeArrowheads="1"/>
          </p:cNvPicPr>
          <p:nvPr/>
        </p:nvPicPr>
        <p:blipFill>
          <a:blip r:embed="rId2"/>
          <a:srcRect/>
          <a:stretch>
            <a:fillRect/>
          </a:stretch>
        </p:blipFill>
        <p:spPr bwMode="auto">
          <a:xfrm>
            <a:off x="714348" y="1000108"/>
            <a:ext cx="7535066" cy="509900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571472" y="357166"/>
            <a:ext cx="2552302" cy="369332"/>
          </a:xfrm>
          <a:prstGeom prst="rect">
            <a:avLst/>
          </a:prstGeom>
        </p:spPr>
        <p:txBody>
          <a:bodyPr wrap="none">
            <a:spAutoFit/>
          </a:bodyPr>
          <a:lstStyle/>
          <a:p>
            <a:r>
              <a:rPr lang="ja-JP" altLang="en-US" b="1" dirty="0" smtClean="0"/>
              <a:t>損益分岐点を把握しよう</a:t>
            </a:r>
            <a:endParaRPr lang="ja-JP" altLang="en-US" dirty="0"/>
          </a:p>
        </p:txBody>
      </p:sp>
      <p:pic>
        <p:nvPicPr>
          <p:cNvPr id="35842" name="Picture 2"/>
          <p:cNvPicPr>
            <a:picLocks noChangeAspect="1" noChangeArrowheads="1"/>
          </p:cNvPicPr>
          <p:nvPr/>
        </p:nvPicPr>
        <p:blipFill>
          <a:blip r:embed="rId2"/>
          <a:srcRect/>
          <a:stretch>
            <a:fillRect/>
          </a:stretch>
        </p:blipFill>
        <p:spPr bwMode="auto">
          <a:xfrm>
            <a:off x="4857752" y="785794"/>
            <a:ext cx="3357586" cy="2920449"/>
          </a:xfrm>
          <a:prstGeom prst="rect">
            <a:avLst/>
          </a:prstGeom>
          <a:noFill/>
          <a:ln w="9525">
            <a:noFill/>
            <a:miter lim="800000"/>
            <a:headEnd/>
            <a:tailEnd/>
          </a:ln>
        </p:spPr>
      </p:pic>
      <p:sp>
        <p:nvSpPr>
          <p:cNvPr id="35843" name="Rectangle 3"/>
          <p:cNvSpPr>
            <a:spLocks noChangeArrowheads="1"/>
          </p:cNvSpPr>
          <p:nvPr/>
        </p:nvSpPr>
        <p:spPr bwMode="auto">
          <a:xfrm>
            <a:off x="1000100" y="1055120"/>
            <a:ext cx="3427884" cy="160043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sz="1400" b="0" i="0" u="none" strike="noStrike" cap="none" normalizeH="0" baseline="0" dirty="0" smtClean="0">
                <a:ln>
                  <a:noFill/>
                </a:ln>
                <a:solidFill>
                  <a:schemeClr val="tx1"/>
                </a:solidFill>
                <a:effectLst/>
                <a:latin typeface="+mj-ea"/>
                <a:ea typeface="+mj-ea"/>
                <a:cs typeface="Times New Roman" pitchFamily="18" charset="0"/>
              </a:rPr>
              <a:t>損益分岐点（</a:t>
            </a:r>
            <a:r>
              <a:rPr kumimoji="1" lang="en-US" altLang="ja-JP" sz="1400" b="0" i="0" u="none" strike="noStrike" cap="none" normalizeH="0" baseline="0" dirty="0" smtClean="0">
                <a:ln>
                  <a:noFill/>
                </a:ln>
                <a:solidFill>
                  <a:schemeClr val="tx1"/>
                </a:solidFill>
                <a:effectLst/>
                <a:latin typeface="+mj-ea"/>
                <a:ea typeface="+mj-ea"/>
                <a:cs typeface="Times New Roman" pitchFamily="18" charset="0"/>
              </a:rPr>
              <a:t>Break Even Point</a:t>
            </a:r>
            <a:r>
              <a:rPr kumimoji="1" lang="ja-JP" altLang="en-US" sz="1400" b="0" i="0" u="none" strike="noStrike" cap="none" normalizeH="0" baseline="0" dirty="0" smtClean="0">
                <a:ln>
                  <a:noFill/>
                </a:ln>
                <a:solidFill>
                  <a:schemeClr val="tx1"/>
                </a:solidFill>
                <a:effectLst/>
                <a:latin typeface="+mj-ea"/>
                <a:ea typeface="+mj-ea"/>
                <a:cs typeface="Times New Roman" pitchFamily="18" charset="0"/>
              </a:rPr>
              <a:t>＝ＢＥＰ）とは、売上高と費用総額が同額になる、即ち、利益も出ないが赤字も出ないとなる売上高のことです。この損益分岐点売上高以上の売上が確保されれば利益が出て、それ以下だと損失が出る（赤字となる）、極めて重要な指標となる売上高です。</a:t>
            </a:r>
            <a:endParaRPr kumimoji="1" lang="ja-JP" altLang="en-US" sz="1400" b="0" i="0" u="none" strike="noStrike" cap="none" normalizeH="0" baseline="0" dirty="0" smtClean="0">
              <a:ln>
                <a:noFill/>
              </a:ln>
              <a:solidFill>
                <a:schemeClr val="tx1"/>
              </a:solidFill>
              <a:effectLst/>
              <a:latin typeface="+mj-ea"/>
              <a:ea typeface="+mj-ea"/>
              <a:cs typeface="ＭＳ Ｐゴシック" pitchFamily="50" charset="-128"/>
            </a:endParaRPr>
          </a:p>
        </p:txBody>
      </p:sp>
      <p:pic>
        <p:nvPicPr>
          <p:cNvPr id="35844" name="Picture 4"/>
          <p:cNvPicPr>
            <a:picLocks noChangeAspect="1" noChangeArrowheads="1"/>
          </p:cNvPicPr>
          <p:nvPr/>
        </p:nvPicPr>
        <p:blipFill>
          <a:blip r:embed="rId3"/>
          <a:srcRect/>
          <a:stretch>
            <a:fillRect/>
          </a:stretch>
        </p:blipFill>
        <p:spPr bwMode="auto">
          <a:xfrm>
            <a:off x="1000100" y="4500570"/>
            <a:ext cx="5753100" cy="1028700"/>
          </a:xfrm>
          <a:prstGeom prst="rect">
            <a:avLst/>
          </a:prstGeom>
          <a:noFill/>
          <a:ln w="9525">
            <a:noFill/>
            <a:miter lim="800000"/>
            <a:headEnd/>
            <a:tailEnd/>
          </a:ln>
        </p:spPr>
      </p:pic>
      <p:sp>
        <p:nvSpPr>
          <p:cNvPr id="6" name="正方形/長方形 5"/>
          <p:cNvSpPr/>
          <p:nvPr/>
        </p:nvSpPr>
        <p:spPr>
          <a:xfrm>
            <a:off x="642910" y="4000504"/>
            <a:ext cx="6572296" cy="307777"/>
          </a:xfrm>
          <a:prstGeom prst="rect">
            <a:avLst/>
          </a:prstGeom>
        </p:spPr>
        <p:txBody>
          <a:bodyPr wrap="square">
            <a:spAutoFit/>
          </a:bodyPr>
          <a:lstStyle/>
          <a:p>
            <a:r>
              <a:rPr lang="ja-JP" altLang="en-US" sz="1400" dirty="0" smtClean="0"/>
              <a:t>費用は、その性格から大きく次の二つに便類することが出来ます。</a:t>
            </a:r>
            <a:endParaRPr lang="ja-JP" altLang="en-US" sz="1400" dirty="0"/>
          </a:p>
        </p:txBody>
      </p:sp>
      <p:sp>
        <p:nvSpPr>
          <p:cNvPr id="7" name="正方形/長方形 6"/>
          <p:cNvSpPr/>
          <p:nvPr/>
        </p:nvSpPr>
        <p:spPr>
          <a:xfrm>
            <a:off x="571472" y="5929535"/>
            <a:ext cx="8215370" cy="307777"/>
          </a:xfrm>
          <a:prstGeom prst="rect">
            <a:avLst/>
          </a:prstGeom>
        </p:spPr>
        <p:txBody>
          <a:bodyPr wrap="square">
            <a:spAutoFit/>
          </a:bodyPr>
          <a:lstStyle/>
          <a:p>
            <a:r>
              <a:rPr lang="ja-JP" altLang="en-US" sz="1400" dirty="0" smtClean="0"/>
              <a:t>小売業などでは、「売上原価」を変動費、「経費」を固定費と考えても間違いはないと思います。</a:t>
            </a:r>
            <a:endParaRPr lang="ja-JP" altLang="en-US" sz="14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642910" y="428604"/>
            <a:ext cx="2973891" cy="369332"/>
          </a:xfrm>
          <a:prstGeom prst="rect">
            <a:avLst/>
          </a:prstGeom>
        </p:spPr>
        <p:txBody>
          <a:bodyPr wrap="none">
            <a:spAutoFit/>
          </a:bodyPr>
          <a:lstStyle/>
          <a:p>
            <a:r>
              <a:rPr lang="ja-JP" altLang="en-US" b="1" dirty="0" smtClean="0"/>
              <a:t>損益分岐点売上の算出方法</a:t>
            </a:r>
            <a:endParaRPr lang="ja-JP" altLang="en-US" dirty="0"/>
          </a:p>
        </p:txBody>
      </p:sp>
      <p:pic>
        <p:nvPicPr>
          <p:cNvPr id="36866" name="Picture 2"/>
          <p:cNvPicPr>
            <a:picLocks noChangeAspect="1" noChangeArrowheads="1"/>
          </p:cNvPicPr>
          <p:nvPr/>
        </p:nvPicPr>
        <p:blipFill>
          <a:blip r:embed="rId2"/>
          <a:srcRect/>
          <a:stretch>
            <a:fillRect/>
          </a:stretch>
        </p:blipFill>
        <p:spPr bwMode="auto">
          <a:xfrm>
            <a:off x="1928794" y="1021376"/>
            <a:ext cx="4038805" cy="752477"/>
          </a:xfrm>
          <a:prstGeom prst="rect">
            <a:avLst/>
          </a:prstGeom>
          <a:noFill/>
          <a:ln w="9525">
            <a:solidFill>
              <a:schemeClr val="tx1"/>
            </a:solidFill>
            <a:miter lim="800000"/>
            <a:headEnd/>
            <a:tailEnd/>
          </a:ln>
        </p:spPr>
      </p:pic>
      <p:sp>
        <p:nvSpPr>
          <p:cNvPr id="4" name="正方形/長方形 3"/>
          <p:cNvSpPr/>
          <p:nvPr/>
        </p:nvSpPr>
        <p:spPr>
          <a:xfrm>
            <a:off x="6143636" y="1450004"/>
            <a:ext cx="2571800" cy="523220"/>
          </a:xfrm>
          <a:prstGeom prst="rect">
            <a:avLst/>
          </a:prstGeom>
        </p:spPr>
        <p:txBody>
          <a:bodyPr wrap="square">
            <a:spAutoFit/>
          </a:bodyPr>
          <a:lstStyle/>
          <a:p>
            <a:r>
              <a:rPr lang="ja-JP" altLang="en-US" sz="1400" dirty="0" smtClean="0"/>
              <a:t>変動費率とは、売上高に占める変動費の割合です。</a:t>
            </a:r>
            <a:endParaRPr lang="ja-JP" altLang="en-US" sz="1400" dirty="0"/>
          </a:p>
        </p:txBody>
      </p:sp>
      <p:sp>
        <p:nvSpPr>
          <p:cNvPr id="36867" name="Rectangle 3"/>
          <p:cNvSpPr>
            <a:spLocks noChangeArrowheads="1"/>
          </p:cNvSpPr>
          <p:nvPr/>
        </p:nvSpPr>
        <p:spPr bwMode="auto">
          <a:xfrm>
            <a:off x="857224" y="2092946"/>
            <a:ext cx="6715172" cy="30777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R="0" lvl="0" algn="l" defTabSz="914400" rtl="0" eaLnBrk="1" fontAlgn="base" latinLnBrk="0" hangingPunct="1">
              <a:lnSpc>
                <a:spcPct val="100000"/>
              </a:lnSpc>
              <a:spcBef>
                <a:spcPct val="0"/>
              </a:spcBef>
              <a:spcAft>
                <a:spcPct val="0"/>
              </a:spcAft>
              <a:buClrTx/>
              <a:buSzTx/>
              <a:buFontTx/>
              <a:buNone/>
              <a:tabLst/>
            </a:pPr>
            <a:r>
              <a:rPr kumimoji="1" lang="ja-JP" sz="1400" b="0" i="0" u="none" strike="noStrike" cap="none" normalizeH="0" baseline="0" dirty="0" smtClean="0">
                <a:ln>
                  <a:noFill/>
                </a:ln>
                <a:solidFill>
                  <a:schemeClr val="tx1"/>
                </a:solidFill>
                <a:effectLst/>
                <a:latin typeface="ＭＳ 明朝" pitchFamily="17" charset="-128"/>
                <a:ea typeface="ＭＳ 明朝" pitchFamily="17" charset="-128"/>
                <a:cs typeface="Times New Roman" pitchFamily="18" charset="0"/>
              </a:rPr>
              <a:t>小売業などでは、簡便的に次の計算式で損益分岐点を計算することが出来ます。</a:t>
            </a:r>
            <a:endParaRPr kumimoji="1" lang="ja-JP" sz="2400" b="0" i="0" u="none" strike="noStrike" cap="none" normalizeH="0" baseline="0" dirty="0" smtClean="0">
              <a:ln>
                <a:noFill/>
              </a:ln>
              <a:solidFill>
                <a:schemeClr val="tx1"/>
              </a:solidFill>
              <a:effectLst/>
              <a:latin typeface="Arial" pitchFamily="34" charset="0"/>
              <a:ea typeface="ＭＳ Ｐゴシック" pitchFamily="50" charset="-128"/>
              <a:cs typeface="ＭＳ Ｐゴシック" pitchFamily="50" charset="-128"/>
            </a:endParaRPr>
          </a:p>
        </p:txBody>
      </p:sp>
      <p:pic>
        <p:nvPicPr>
          <p:cNvPr id="36868" name="Picture 4"/>
          <p:cNvPicPr>
            <a:picLocks noChangeAspect="1" noChangeArrowheads="1"/>
          </p:cNvPicPr>
          <p:nvPr/>
        </p:nvPicPr>
        <p:blipFill>
          <a:blip r:embed="rId3"/>
          <a:srcRect/>
          <a:stretch>
            <a:fillRect/>
          </a:stretch>
        </p:blipFill>
        <p:spPr bwMode="auto">
          <a:xfrm>
            <a:off x="1000100" y="2378698"/>
            <a:ext cx="6643734" cy="693112"/>
          </a:xfrm>
          <a:prstGeom prst="rect">
            <a:avLst/>
          </a:prstGeom>
          <a:noFill/>
          <a:ln w="9525">
            <a:solidFill>
              <a:schemeClr val="tx1"/>
            </a:solidFill>
            <a:miter lim="800000"/>
            <a:headEnd/>
            <a:tailEnd/>
          </a:ln>
        </p:spPr>
      </p:pic>
      <p:sp>
        <p:nvSpPr>
          <p:cNvPr id="36869" name="Rectangle 5"/>
          <p:cNvSpPr>
            <a:spLocks noChangeArrowheads="1"/>
          </p:cNvSpPr>
          <p:nvPr/>
        </p:nvSpPr>
        <p:spPr bwMode="auto">
          <a:xfrm>
            <a:off x="928662" y="4143380"/>
            <a:ext cx="7715304" cy="73866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R="0" lvl="0" algn="l" defTabSz="914400" rtl="0" eaLnBrk="1" fontAlgn="base" latinLnBrk="0" hangingPunct="1">
              <a:lnSpc>
                <a:spcPct val="100000"/>
              </a:lnSpc>
              <a:spcBef>
                <a:spcPct val="0"/>
              </a:spcBef>
              <a:spcAft>
                <a:spcPct val="0"/>
              </a:spcAft>
              <a:buClrTx/>
              <a:buSzTx/>
              <a:buFontTx/>
              <a:buNone/>
              <a:tabLst/>
            </a:pPr>
            <a:r>
              <a:rPr kumimoji="1" lang="ja-JP" sz="1400" b="0" i="0" u="none" strike="noStrike" cap="none" normalizeH="0" baseline="0" dirty="0" smtClean="0">
                <a:ln>
                  <a:noFill/>
                </a:ln>
                <a:solidFill>
                  <a:schemeClr val="tx1"/>
                </a:solidFill>
                <a:effectLst/>
                <a:latin typeface="ＭＳ 明朝" pitchFamily="17" charset="-128"/>
                <a:ea typeface="ＭＳ 明朝" pitchFamily="17" charset="-128"/>
                <a:cs typeface="Times New Roman" pitchFamily="18" charset="0"/>
              </a:rPr>
              <a:t>限界利益とは、売上高から変動費を差し引いたものです。</a:t>
            </a:r>
            <a:endParaRPr kumimoji="1" lang="en-US" altLang="ja-JP" sz="1400" b="0" i="0" u="none" strike="noStrike" cap="none" normalizeH="0" baseline="0" dirty="0" smtClean="0">
              <a:ln>
                <a:noFill/>
              </a:ln>
              <a:solidFill>
                <a:schemeClr val="tx1"/>
              </a:solidFill>
              <a:effectLst/>
              <a:latin typeface="ＭＳ 明朝" pitchFamily="17" charset="-128"/>
              <a:ea typeface="ＭＳ 明朝" pitchFamily="17" charset="-128"/>
              <a:cs typeface="Times New Roman" pitchFamily="18" charset="0"/>
            </a:endParaRPr>
          </a:p>
          <a:p>
            <a:pPr marR="0" lvl="0" algn="l" defTabSz="914400" rtl="0" eaLnBrk="1" fontAlgn="base" latinLnBrk="0" hangingPunct="1">
              <a:lnSpc>
                <a:spcPct val="100000"/>
              </a:lnSpc>
              <a:spcBef>
                <a:spcPct val="0"/>
              </a:spcBef>
              <a:spcAft>
                <a:spcPct val="0"/>
              </a:spcAft>
              <a:buClrTx/>
              <a:buSzTx/>
              <a:buFontTx/>
              <a:buNone/>
              <a:tabLst/>
            </a:pPr>
            <a:r>
              <a:rPr kumimoji="1" lang="ja-JP" sz="1400" b="0" i="0" u="none" strike="noStrike" cap="none" normalizeH="0" baseline="0" dirty="0" smtClean="0">
                <a:ln>
                  <a:noFill/>
                </a:ln>
                <a:solidFill>
                  <a:schemeClr val="tx1"/>
                </a:solidFill>
                <a:effectLst/>
                <a:latin typeface="ＭＳ 明朝" pitchFamily="17" charset="-128"/>
                <a:ea typeface="ＭＳ 明朝" pitchFamily="17" charset="-128"/>
                <a:cs typeface="Times New Roman" pitchFamily="18" charset="0"/>
              </a:rPr>
              <a:t>従って、限界利益額が固定費をカバーしていれば、利益が出ることになりますし、固定費をカバーしきれないときには赤字になってしまいます。</a:t>
            </a:r>
            <a:endParaRPr kumimoji="1" lang="ja-JP" sz="2400" b="0" i="0" u="none" strike="noStrike" cap="none" normalizeH="0" baseline="0" dirty="0" smtClean="0">
              <a:ln>
                <a:noFill/>
              </a:ln>
              <a:solidFill>
                <a:schemeClr val="tx1"/>
              </a:solidFill>
              <a:effectLst/>
              <a:latin typeface="Arial" pitchFamily="34" charset="0"/>
              <a:ea typeface="ＭＳ Ｐゴシック" pitchFamily="50" charset="-128"/>
              <a:cs typeface="ＭＳ Ｐゴシック" pitchFamily="50" charset="-128"/>
            </a:endParaRPr>
          </a:p>
        </p:txBody>
      </p:sp>
      <p:pic>
        <p:nvPicPr>
          <p:cNvPr id="36870" name="Picture 6"/>
          <p:cNvPicPr>
            <a:picLocks noChangeAspect="1" noChangeArrowheads="1"/>
          </p:cNvPicPr>
          <p:nvPr/>
        </p:nvPicPr>
        <p:blipFill>
          <a:blip r:embed="rId4"/>
          <a:srcRect/>
          <a:stretch>
            <a:fillRect/>
          </a:stretch>
        </p:blipFill>
        <p:spPr bwMode="auto">
          <a:xfrm>
            <a:off x="1214414" y="5072074"/>
            <a:ext cx="6286544" cy="783818"/>
          </a:xfrm>
          <a:prstGeom prst="rect">
            <a:avLst/>
          </a:prstGeom>
          <a:noFill/>
          <a:ln w="9525">
            <a:solidFill>
              <a:schemeClr val="tx1"/>
            </a:solidFill>
            <a:miter lim="800000"/>
            <a:headEnd/>
            <a:tailEnd/>
          </a:ln>
        </p:spPr>
      </p:pic>
      <p:sp>
        <p:nvSpPr>
          <p:cNvPr id="9" name="正方形/長方形 8"/>
          <p:cNvSpPr/>
          <p:nvPr/>
        </p:nvSpPr>
        <p:spPr>
          <a:xfrm>
            <a:off x="642910" y="3643314"/>
            <a:ext cx="1107996" cy="369332"/>
          </a:xfrm>
          <a:prstGeom prst="rect">
            <a:avLst/>
          </a:prstGeom>
        </p:spPr>
        <p:txBody>
          <a:bodyPr wrap="none">
            <a:spAutoFit/>
          </a:bodyPr>
          <a:lstStyle/>
          <a:p>
            <a:r>
              <a:rPr lang="ja-JP" altLang="en-US" b="1" dirty="0" smtClean="0"/>
              <a:t>限界利益</a:t>
            </a:r>
            <a:endParaRPr lang="ja-JP" altLang="en-US" b="1"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1"/>
          <p:cNvSpPr>
            <a:spLocks noChangeArrowheads="1"/>
          </p:cNvSpPr>
          <p:nvPr/>
        </p:nvSpPr>
        <p:spPr bwMode="auto">
          <a:xfrm>
            <a:off x="571472" y="285728"/>
            <a:ext cx="2286016"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sz="2000" b="1" i="0" u="none" strike="noStrike" cap="none" normalizeH="0" baseline="0" dirty="0" smtClean="0">
                <a:ln>
                  <a:noFill/>
                </a:ln>
                <a:solidFill>
                  <a:schemeClr val="tx1"/>
                </a:solidFill>
                <a:effectLst/>
                <a:latin typeface="ＭＳ ゴシック" pitchFamily="49" charset="-128"/>
                <a:ea typeface="ＭＳ ゴシック" pitchFamily="49" charset="-128"/>
                <a:cs typeface="Times New Roman" pitchFamily="18" charset="0"/>
              </a:rPr>
              <a:t>必要年間売上高</a:t>
            </a:r>
            <a:endParaRPr kumimoji="1" lang="ja-JP" sz="2000" b="0" i="0" u="none" strike="noStrike" cap="none" normalizeH="0" baseline="0" dirty="0" smtClean="0">
              <a:ln>
                <a:noFill/>
              </a:ln>
              <a:solidFill>
                <a:schemeClr val="tx1"/>
              </a:solidFill>
              <a:effectLst/>
              <a:latin typeface="Arial" pitchFamily="34" charset="0"/>
              <a:ea typeface="ＭＳ Ｐゴシック" pitchFamily="50" charset="-128"/>
              <a:cs typeface="ＭＳ Ｐゴシック" pitchFamily="50" charset="-128"/>
            </a:endParaRPr>
          </a:p>
        </p:txBody>
      </p:sp>
      <p:pic>
        <p:nvPicPr>
          <p:cNvPr id="37890" name="Picture 2"/>
          <p:cNvPicPr>
            <a:picLocks noChangeAspect="1" noChangeArrowheads="1"/>
          </p:cNvPicPr>
          <p:nvPr/>
        </p:nvPicPr>
        <p:blipFill>
          <a:blip r:embed="rId2"/>
          <a:srcRect/>
          <a:stretch>
            <a:fillRect/>
          </a:stretch>
        </p:blipFill>
        <p:spPr bwMode="auto">
          <a:xfrm>
            <a:off x="1428728" y="1643050"/>
            <a:ext cx="5929354" cy="816119"/>
          </a:xfrm>
          <a:prstGeom prst="rect">
            <a:avLst/>
          </a:prstGeom>
          <a:noFill/>
          <a:ln w="9525">
            <a:solidFill>
              <a:schemeClr val="tx1"/>
            </a:solidFill>
            <a:miter lim="800000"/>
            <a:headEnd/>
            <a:tailEnd/>
          </a:ln>
        </p:spPr>
      </p:pic>
      <p:sp>
        <p:nvSpPr>
          <p:cNvPr id="4" name="正方形/長方形 3"/>
          <p:cNvSpPr/>
          <p:nvPr/>
        </p:nvSpPr>
        <p:spPr>
          <a:xfrm>
            <a:off x="1000100" y="1000108"/>
            <a:ext cx="6429420" cy="338554"/>
          </a:xfrm>
          <a:prstGeom prst="rect">
            <a:avLst/>
          </a:prstGeom>
        </p:spPr>
        <p:txBody>
          <a:bodyPr wrap="square">
            <a:spAutoFit/>
          </a:bodyPr>
          <a:lstStyle/>
          <a:p>
            <a:r>
              <a:rPr lang="ja-JP" altLang="en-US" sz="1600" b="1" dirty="0" smtClean="0">
                <a:solidFill>
                  <a:srgbClr val="002060"/>
                </a:solidFill>
              </a:rPr>
              <a:t>損益分岐点の計算式を利用して、必要な売上高を求めることができます。</a:t>
            </a:r>
            <a:endParaRPr lang="ja-JP" altLang="en-US" sz="1600" b="1" dirty="0">
              <a:solidFill>
                <a:srgbClr val="002060"/>
              </a:solidFill>
            </a:endParaRPr>
          </a:p>
        </p:txBody>
      </p:sp>
      <p:pic>
        <p:nvPicPr>
          <p:cNvPr id="37891" name="Picture 3"/>
          <p:cNvPicPr>
            <a:picLocks noChangeAspect="1" noChangeArrowheads="1"/>
          </p:cNvPicPr>
          <p:nvPr/>
        </p:nvPicPr>
        <p:blipFill>
          <a:blip r:embed="rId3"/>
          <a:srcRect/>
          <a:stretch>
            <a:fillRect/>
          </a:stretch>
        </p:blipFill>
        <p:spPr bwMode="auto">
          <a:xfrm>
            <a:off x="285720" y="3643314"/>
            <a:ext cx="8572560" cy="857256"/>
          </a:xfrm>
          <a:prstGeom prst="rect">
            <a:avLst/>
          </a:prstGeom>
          <a:noFill/>
          <a:ln w="9525">
            <a:solidFill>
              <a:schemeClr val="tx1"/>
            </a:solidFill>
            <a:miter lim="800000"/>
            <a:headEnd/>
            <a:tailEnd/>
          </a:ln>
        </p:spPr>
      </p:pic>
      <p:sp>
        <p:nvSpPr>
          <p:cNvPr id="6" name="正方形/長方形 5"/>
          <p:cNvSpPr/>
          <p:nvPr/>
        </p:nvSpPr>
        <p:spPr>
          <a:xfrm>
            <a:off x="1071538" y="3000372"/>
            <a:ext cx="1335622" cy="338554"/>
          </a:xfrm>
          <a:prstGeom prst="rect">
            <a:avLst/>
          </a:prstGeom>
        </p:spPr>
        <p:txBody>
          <a:bodyPr wrap="none">
            <a:spAutoFit/>
          </a:bodyPr>
          <a:lstStyle/>
          <a:p>
            <a:r>
              <a:rPr lang="ja-JP" altLang="en-US" sz="1600" b="1" dirty="0" smtClean="0">
                <a:solidFill>
                  <a:srgbClr val="002060"/>
                </a:solidFill>
              </a:rPr>
              <a:t>簡便的には、</a:t>
            </a:r>
            <a:endParaRPr lang="ja-JP" altLang="en-US" sz="1600" b="1" dirty="0">
              <a:solidFill>
                <a:srgbClr val="002060"/>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571472" y="384271"/>
            <a:ext cx="1287532" cy="369332"/>
          </a:xfrm>
          <a:prstGeom prst="rect">
            <a:avLst/>
          </a:prstGeom>
        </p:spPr>
        <p:txBody>
          <a:bodyPr wrap="none">
            <a:spAutoFit/>
          </a:bodyPr>
          <a:lstStyle/>
          <a:p>
            <a:r>
              <a:rPr lang="ja-JP" altLang="en-US" b="1" dirty="0" smtClean="0"/>
              <a:t>資金繰り表</a:t>
            </a:r>
            <a:endParaRPr lang="ja-JP" altLang="en-US" dirty="0"/>
          </a:p>
        </p:txBody>
      </p:sp>
      <p:sp>
        <p:nvSpPr>
          <p:cNvPr id="38913" name="Rectangle 1"/>
          <p:cNvSpPr>
            <a:spLocks noChangeArrowheads="1"/>
          </p:cNvSpPr>
          <p:nvPr/>
        </p:nvSpPr>
        <p:spPr bwMode="auto">
          <a:xfrm>
            <a:off x="571472" y="884337"/>
            <a:ext cx="8072494" cy="173893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sz="1600" b="1" i="0" u="none" strike="noStrike" cap="none" normalizeH="0" baseline="0" dirty="0" smtClean="0">
                <a:ln>
                  <a:noFill/>
                </a:ln>
                <a:solidFill>
                  <a:schemeClr val="tx1"/>
                </a:solidFill>
                <a:effectLst/>
                <a:latin typeface="+mj-ea"/>
                <a:ea typeface="+mj-ea"/>
                <a:cs typeface="Times New Roman" pitchFamily="18" charset="0"/>
              </a:rPr>
              <a:t>（１）資金繰りの役割</a:t>
            </a:r>
            <a:endParaRPr kumimoji="1" lang="ja-JP" sz="1000" b="0" i="0" u="none" strike="noStrike" cap="none" normalizeH="0" baseline="0" dirty="0" smtClean="0">
              <a:ln>
                <a:noFill/>
              </a:ln>
              <a:solidFill>
                <a:schemeClr val="tx1"/>
              </a:solidFill>
              <a:effectLst/>
              <a:latin typeface="+mj-ea"/>
              <a:ea typeface="+mj-ea"/>
              <a:cs typeface="ＭＳ Ｐゴシック"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1" lang="ja-JP" sz="1100" b="0" i="0" u="none" strike="noStrike" cap="none" normalizeH="0" baseline="0" dirty="0" smtClean="0">
                <a:ln>
                  <a:noFill/>
                </a:ln>
                <a:solidFill>
                  <a:schemeClr val="tx1"/>
                </a:solidFill>
                <a:effectLst/>
                <a:latin typeface="+mj-ea"/>
                <a:ea typeface="+mj-ea"/>
                <a:cs typeface="Times New Roman" pitchFamily="18" charset="0"/>
              </a:rPr>
              <a:t>　　　</a:t>
            </a:r>
            <a:endParaRPr kumimoji="1" lang="ja-JP" sz="1000" b="0" i="0" u="none" strike="noStrike" cap="none" normalizeH="0" baseline="0" dirty="0" smtClean="0">
              <a:ln>
                <a:noFill/>
              </a:ln>
              <a:solidFill>
                <a:schemeClr val="tx1"/>
              </a:solidFill>
              <a:effectLst/>
              <a:latin typeface="+mj-ea"/>
              <a:ea typeface="+mj-ea"/>
              <a:cs typeface="ＭＳ Ｐゴシック" pitchFamily="50" charset="-128"/>
            </a:endParaRPr>
          </a:p>
          <a:p>
            <a:pPr marL="628650" marR="0" lvl="0" algn="l" defTabSz="914400" rtl="0" eaLnBrk="0" fontAlgn="base" latinLnBrk="0" hangingPunct="0">
              <a:lnSpc>
                <a:spcPct val="100000"/>
              </a:lnSpc>
              <a:spcBef>
                <a:spcPct val="0"/>
              </a:spcBef>
              <a:spcAft>
                <a:spcPct val="0"/>
              </a:spcAft>
              <a:buClrTx/>
              <a:buSzTx/>
              <a:buFontTx/>
              <a:buNone/>
              <a:tabLst/>
            </a:pPr>
            <a:r>
              <a:rPr kumimoji="1" lang="ja-JP" sz="1400" b="0" i="0" u="none" strike="noStrike" cap="none" normalizeH="0" baseline="0" dirty="0" smtClean="0">
                <a:ln>
                  <a:noFill/>
                </a:ln>
                <a:solidFill>
                  <a:schemeClr val="tx1"/>
                </a:solidFill>
                <a:effectLst/>
                <a:latin typeface="+mj-ea"/>
                <a:ea typeface="+mj-ea"/>
                <a:cs typeface="Times New Roman" pitchFamily="18" charset="0"/>
              </a:rPr>
              <a:t>資金繰りは、会社の資金の過不足だけを把握すればよいというものではありません。</a:t>
            </a:r>
            <a:endParaRPr kumimoji="1" lang="en-US" altLang="ja-JP" sz="1400" b="0" i="0" u="none" strike="noStrike" cap="none" normalizeH="0" baseline="0" dirty="0" smtClean="0">
              <a:ln>
                <a:noFill/>
              </a:ln>
              <a:solidFill>
                <a:schemeClr val="tx1"/>
              </a:solidFill>
              <a:effectLst/>
              <a:latin typeface="+mj-ea"/>
              <a:ea typeface="+mj-ea"/>
              <a:cs typeface="Times New Roman" pitchFamily="18" charset="0"/>
            </a:endParaRPr>
          </a:p>
          <a:p>
            <a:pPr marL="628650" marR="0" lvl="0" algn="l" defTabSz="914400" rtl="0" eaLnBrk="0" fontAlgn="base" latinLnBrk="0" hangingPunct="0">
              <a:lnSpc>
                <a:spcPct val="100000"/>
              </a:lnSpc>
              <a:spcBef>
                <a:spcPct val="0"/>
              </a:spcBef>
              <a:spcAft>
                <a:spcPct val="0"/>
              </a:spcAft>
              <a:buClrTx/>
              <a:buSzTx/>
              <a:buFontTx/>
              <a:buNone/>
              <a:tabLst/>
            </a:pPr>
            <a:endParaRPr kumimoji="1" lang="ja-JP" sz="1000" b="0" i="0" u="none" strike="noStrike" cap="none" normalizeH="0" baseline="0" dirty="0" smtClean="0">
              <a:ln>
                <a:noFill/>
              </a:ln>
              <a:solidFill>
                <a:schemeClr val="tx1"/>
              </a:solidFill>
              <a:effectLst/>
              <a:latin typeface="+mj-ea"/>
              <a:ea typeface="+mj-ea"/>
              <a:cs typeface="ＭＳ Ｐゴシック" pitchFamily="50" charset="-128"/>
            </a:endParaRPr>
          </a:p>
          <a:p>
            <a:pPr marL="800100" marR="0" lvl="0" indent="-171450" algn="l" defTabSz="914400" rtl="0" eaLnBrk="0" fontAlgn="base" latinLnBrk="0" hangingPunct="0">
              <a:lnSpc>
                <a:spcPct val="100000"/>
              </a:lnSpc>
              <a:spcBef>
                <a:spcPct val="0"/>
              </a:spcBef>
              <a:spcAft>
                <a:spcPct val="0"/>
              </a:spcAft>
              <a:buClrTx/>
              <a:buSzTx/>
              <a:buFontTx/>
              <a:buNone/>
              <a:tabLst/>
            </a:pPr>
            <a:r>
              <a:rPr kumimoji="1" lang="ja-JP" sz="1400" b="0" i="0" u="none" strike="noStrike" cap="none" normalizeH="0" baseline="0" dirty="0" smtClean="0">
                <a:ln>
                  <a:noFill/>
                </a:ln>
                <a:solidFill>
                  <a:schemeClr val="tx1"/>
                </a:solidFill>
                <a:effectLst/>
                <a:latin typeface="+mj-ea"/>
                <a:ea typeface="+mj-ea"/>
                <a:cs typeface="Times New Roman" pitchFamily="18" charset="0"/>
              </a:rPr>
              <a:t>・日々の支払いを円滑に行うために「お金の出入り」をコントロールすること。</a:t>
            </a:r>
            <a:endParaRPr kumimoji="1" lang="ja-JP" sz="1000" b="0" i="0" u="none" strike="noStrike" cap="none" normalizeH="0" baseline="0" dirty="0" smtClean="0">
              <a:ln>
                <a:noFill/>
              </a:ln>
              <a:solidFill>
                <a:schemeClr val="tx1"/>
              </a:solidFill>
              <a:effectLst/>
              <a:latin typeface="+mj-ea"/>
              <a:ea typeface="+mj-ea"/>
              <a:cs typeface="ＭＳ Ｐゴシック" pitchFamily="50" charset="-128"/>
            </a:endParaRPr>
          </a:p>
          <a:p>
            <a:pPr marL="800100" marR="0" lvl="0" indent="-171450" algn="l" defTabSz="914400" rtl="0" eaLnBrk="0" fontAlgn="base" latinLnBrk="0" hangingPunct="0">
              <a:lnSpc>
                <a:spcPct val="100000"/>
              </a:lnSpc>
              <a:spcBef>
                <a:spcPct val="0"/>
              </a:spcBef>
              <a:spcAft>
                <a:spcPct val="0"/>
              </a:spcAft>
              <a:buClrTx/>
              <a:buSzTx/>
              <a:buFontTx/>
              <a:buNone/>
              <a:tabLst/>
            </a:pPr>
            <a:r>
              <a:rPr kumimoji="1" lang="ja-JP" sz="1400" b="0" i="0" u="none" strike="noStrike" cap="none" normalizeH="0" baseline="0" dirty="0" smtClean="0">
                <a:ln>
                  <a:noFill/>
                </a:ln>
                <a:solidFill>
                  <a:schemeClr val="tx1"/>
                </a:solidFill>
                <a:effectLst/>
                <a:latin typeface="+mj-ea"/>
                <a:ea typeface="+mj-ea"/>
                <a:cs typeface="Times New Roman" pitchFamily="18" charset="0"/>
              </a:rPr>
              <a:t>・向こう１年間くらいまでの資金繰りの状態を把握し、資金不足であればその手立てを打つこと。</a:t>
            </a:r>
            <a:endParaRPr kumimoji="1" lang="ja-JP" sz="1000" b="0" i="0" u="none" strike="noStrike" cap="none" normalizeH="0" baseline="0" dirty="0" smtClean="0">
              <a:ln>
                <a:noFill/>
              </a:ln>
              <a:solidFill>
                <a:schemeClr val="tx1"/>
              </a:solidFill>
              <a:effectLst/>
              <a:latin typeface="+mj-ea"/>
              <a:ea typeface="+mj-ea"/>
              <a:cs typeface="ＭＳ Ｐゴシック" pitchFamily="50" charset="-128"/>
            </a:endParaRPr>
          </a:p>
          <a:p>
            <a:pPr marL="800100" marR="0" lvl="0" indent="-171450" algn="l" defTabSz="914400" rtl="0" eaLnBrk="0" fontAlgn="base" latinLnBrk="0" hangingPunct="0">
              <a:lnSpc>
                <a:spcPct val="100000"/>
              </a:lnSpc>
              <a:spcBef>
                <a:spcPct val="0"/>
              </a:spcBef>
              <a:spcAft>
                <a:spcPct val="0"/>
              </a:spcAft>
              <a:buClrTx/>
              <a:buSzTx/>
              <a:buFontTx/>
              <a:buNone/>
              <a:tabLst/>
            </a:pPr>
            <a:r>
              <a:rPr kumimoji="1" lang="ja-JP" sz="1400" b="0" i="0" u="none" strike="noStrike" cap="none" normalizeH="0" baseline="0" dirty="0" smtClean="0">
                <a:ln>
                  <a:noFill/>
                </a:ln>
                <a:solidFill>
                  <a:schemeClr val="tx1"/>
                </a:solidFill>
                <a:effectLst/>
                <a:latin typeface="+mj-ea"/>
                <a:ea typeface="+mj-ea"/>
                <a:cs typeface="Times New Roman" pitchFamily="18" charset="0"/>
              </a:rPr>
              <a:t>・日々の無駄な支出をつかみ、是正することにより資金繰りを楽にすること。</a:t>
            </a:r>
            <a:endParaRPr kumimoji="1" lang="ja-JP" altLang="en-US" sz="1400" b="0" i="0" u="none" strike="noStrike" cap="none" normalizeH="0" baseline="0" dirty="0" smtClean="0">
              <a:ln>
                <a:noFill/>
              </a:ln>
              <a:solidFill>
                <a:schemeClr val="tx1"/>
              </a:solidFill>
              <a:effectLst/>
              <a:latin typeface="+mj-ea"/>
              <a:ea typeface="+mj-ea"/>
              <a:cs typeface="Times New Roman" pitchFamily="18" charset="0"/>
            </a:endParaRPr>
          </a:p>
          <a:p>
            <a:pPr marL="800100" marR="0" lvl="0" indent="-171450" algn="l" defTabSz="914400" rtl="0" eaLnBrk="0" fontAlgn="base" latinLnBrk="0" hangingPunct="0">
              <a:lnSpc>
                <a:spcPct val="100000"/>
              </a:lnSpc>
              <a:spcBef>
                <a:spcPct val="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mj-ea"/>
                <a:ea typeface="+mj-ea"/>
                <a:cs typeface="Times New Roman" pitchFamily="18" charset="0"/>
              </a:rPr>
              <a:t>・会社の長期的成長という視点に立って、経営の判断材料にすること。</a:t>
            </a:r>
            <a:r>
              <a:rPr kumimoji="1" lang="ja-JP" altLang="en-US" sz="1000" b="0" i="0" u="none" strike="noStrike" cap="none" normalizeH="0" baseline="0" dirty="0" smtClean="0">
                <a:ln>
                  <a:noFill/>
                </a:ln>
                <a:solidFill>
                  <a:schemeClr val="tx1"/>
                </a:solidFill>
                <a:effectLst/>
                <a:latin typeface="+mj-ea"/>
                <a:ea typeface="+mj-ea"/>
                <a:cs typeface="ＭＳ Ｐゴシック" pitchFamily="50" charset="-128"/>
              </a:rPr>
              <a:t> </a:t>
            </a:r>
            <a:endParaRPr kumimoji="1" lang="ja-JP" altLang="en-US" sz="2400" b="0" i="0" u="none" strike="noStrike" cap="none" normalizeH="0" baseline="0" dirty="0" smtClean="0">
              <a:ln>
                <a:noFill/>
              </a:ln>
              <a:solidFill>
                <a:schemeClr val="tx1"/>
              </a:solidFill>
              <a:effectLst/>
              <a:latin typeface="+mj-ea"/>
              <a:ea typeface="+mj-ea"/>
              <a:cs typeface="ＭＳ Ｐゴシック" pitchFamily="50" charset="-128"/>
            </a:endParaRPr>
          </a:p>
        </p:txBody>
      </p:sp>
      <p:sp>
        <p:nvSpPr>
          <p:cNvPr id="38914" name="Rectangle 2"/>
          <p:cNvSpPr>
            <a:spLocks noChangeArrowheads="1"/>
          </p:cNvSpPr>
          <p:nvPr/>
        </p:nvSpPr>
        <p:spPr bwMode="auto">
          <a:xfrm>
            <a:off x="571472" y="3241791"/>
            <a:ext cx="7929618" cy="261610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R="0" lvl="0" algn="l" defTabSz="914400" rtl="0" eaLnBrk="1" fontAlgn="base" latinLnBrk="0" hangingPunct="1">
              <a:lnSpc>
                <a:spcPct val="100000"/>
              </a:lnSpc>
              <a:spcBef>
                <a:spcPct val="0"/>
              </a:spcBef>
              <a:spcAft>
                <a:spcPct val="0"/>
              </a:spcAft>
              <a:buClrTx/>
              <a:buSzTx/>
              <a:buFontTx/>
              <a:buNone/>
              <a:tabLst/>
            </a:pPr>
            <a:r>
              <a:rPr kumimoji="1" lang="ja-JP" sz="1600" b="1" i="0" u="none" strike="noStrike" cap="none" normalizeH="0" baseline="0" dirty="0" smtClean="0">
                <a:ln>
                  <a:noFill/>
                </a:ln>
                <a:solidFill>
                  <a:schemeClr val="tx1"/>
                </a:solidFill>
                <a:effectLst/>
                <a:latin typeface="+mj-ea"/>
                <a:ea typeface="+mj-ea"/>
                <a:cs typeface="Times New Roman" pitchFamily="18" charset="0"/>
              </a:rPr>
              <a:t>（２）資金繰り表で確実な支払予定を立てる</a:t>
            </a:r>
            <a:endParaRPr kumimoji="1" lang="ja-JP" sz="1600" b="0" i="0" u="none" strike="noStrike" cap="none" normalizeH="0" baseline="0" dirty="0" smtClean="0">
              <a:ln>
                <a:noFill/>
              </a:ln>
              <a:solidFill>
                <a:schemeClr val="tx1"/>
              </a:solidFill>
              <a:effectLst/>
              <a:latin typeface="+mj-ea"/>
              <a:ea typeface="+mj-ea"/>
              <a:cs typeface="ＭＳ Ｐゴシック" pitchFamily="50" charset="-128"/>
            </a:endParaRPr>
          </a:p>
          <a:p>
            <a:pPr indent="419100" eaLnBrk="0" fontAlgn="base" hangingPunct="0">
              <a:spcBef>
                <a:spcPct val="0"/>
              </a:spcBef>
              <a:spcAft>
                <a:spcPct val="0"/>
              </a:spcAft>
            </a:pPr>
            <a:endParaRPr kumimoji="1" lang="en-US" altLang="ja-JP" sz="1400" b="0" i="0" u="none" strike="noStrike" cap="none" normalizeH="0" baseline="0" dirty="0" smtClean="0">
              <a:ln>
                <a:noFill/>
              </a:ln>
              <a:solidFill>
                <a:schemeClr val="tx1"/>
              </a:solidFill>
              <a:effectLst/>
              <a:latin typeface="+mj-ea"/>
              <a:ea typeface="+mj-ea"/>
              <a:cs typeface="Times New Roman" pitchFamily="18" charset="0"/>
            </a:endParaRPr>
          </a:p>
          <a:p>
            <a:pPr indent="357188" eaLnBrk="0" fontAlgn="base" hangingPunct="0">
              <a:spcBef>
                <a:spcPct val="0"/>
              </a:spcBef>
              <a:spcAft>
                <a:spcPct val="0"/>
              </a:spcAft>
            </a:pPr>
            <a:r>
              <a:rPr kumimoji="1" lang="ja-JP" altLang="en-US" sz="1600" b="0" i="0" u="none" strike="noStrike" cap="none" normalizeH="0" baseline="0" dirty="0" smtClean="0">
                <a:ln>
                  <a:noFill/>
                </a:ln>
                <a:solidFill>
                  <a:schemeClr val="tx1"/>
                </a:solidFill>
                <a:effectLst/>
                <a:latin typeface="+mj-ea"/>
                <a:ea typeface="+mj-ea"/>
                <a:cs typeface="Times New Roman" pitchFamily="18" charset="0"/>
              </a:rPr>
              <a:t>①　</a:t>
            </a:r>
            <a:r>
              <a:rPr kumimoji="1" lang="ja-JP" sz="1600" b="0" i="0" u="none" strike="noStrike" cap="none" normalizeH="0" baseline="0" dirty="0" smtClean="0">
                <a:ln>
                  <a:noFill/>
                </a:ln>
                <a:solidFill>
                  <a:schemeClr val="tx1"/>
                </a:solidFill>
                <a:effectLst/>
                <a:latin typeface="+mj-ea"/>
                <a:ea typeface="+mj-ea"/>
                <a:cs typeface="Times New Roman" pitchFamily="18" charset="0"/>
              </a:rPr>
              <a:t>資</a:t>
            </a:r>
            <a:r>
              <a:rPr lang="ja-JP" altLang="en-US" sz="1600" dirty="0" smtClean="0">
                <a:latin typeface="+mj-ea"/>
                <a:ea typeface="+mj-ea"/>
                <a:cs typeface="Times New Roman" pitchFamily="18" charset="0"/>
              </a:rPr>
              <a:t>資金繰り表作成の前提条件</a:t>
            </a:r>
            <a:endParaRPr lang="en-US" altLang="ja-JP" sz="1600" dirty="0" smtClean="0">
              <a:latin typeface="+mj-ea"/>
              <a:ea typeface="+mj-ea"/>
              <a:cs typeface="Times New Roman" pitchFamily="18" charset="0"/>
            </a:endParaRPr>
          </a:p>
          <a:p>
            <a:pPr indent="357188" eaLnBrk="0" fontAlgn="base" hangingPunct="0">
              <a:spcBef>
                <a:spcPct val="0"/>
              </a:spcBef>
              <a:spcAft>
                <a:spcPct val="0"/>
              </a:spcAft>
            </a:pPr>
            <a:endParaRPr lang="ja-JP" altLang="en-US" sz="1000" dirty="0" smtClean="0">
              <a:latin typeface="+mj-ea"/>
              <a:ea typeface="+mj-ea"/>
              <a:cs typeface="ＭＳ Ｐゴシック" pitchFamily="50" charset="-128"/>
            </a:endParaRPr>
          </a:p>
          <a:p>
            <a:pPr marL="542925" marR="0" lvl="0" algn="l" defTabSz="914400" rtl="0" eaLnBrk="0" fontAlgn="base" latinLnBrk="0" hangingPunct="0">
              <a:lnSpc>
                <a:spcPct val="100000"/>
              </a:lnSpc>
              <a:spcBef>
                <a:spcPct val="0"/>
              </a:spcBef>
              <a:spcAft>
                <a:spcPct val="0"/>
              </a:spcAft>
              <a:buClrTx/>
              <a:buSzTx/>
              <a:buFontTx/>
              <a:buNone/>
              <a:tabLst/>
            </a:pPr>
            <a:r>
              <a:rPr kumimoji="1" lang="ja-JP" sz="1400" b="0" i="0" u="none" strike="noStrike" cap="none" normalizeH="0" baseline="0" dirty="0" smtClean="0">
                <a:ln>
                  <a:noFill/>
                </a:ln>
                <a:solidFill>
                  <a:schemeClr val="tx1"/>
                </a:solidFill>
                <a:effectLst/>
                <a:latin typeface="+mj-ea"/>
                <a:ea typeface="+mj-ea"/>
                <a:cs typeface="Times New Roman" pitchFamily="18" charset="0"/>
              </a:rPr>
              <a:t>金繰り表に金額を記入・作成し、資金の動きを予測するためには、次の全体条件をはっきり決めておく必要があります。</a:t>
            </a:r>
            <a:endParaRPr kumimoji="1" lang="en-US" altLang="ja-JP" sz="1400" b="0" i="0" u="none" strike="noStrike" cap="none" normalizeH="0" baseline="0" dirty="0" smtClean="0">
              <a:ln>
                <a:noFill/>
              </a:ln>
              <a:solidFill>
                <a:schemeClr val="tx1"/>
              </a:solidFill>
              <a:effectLst/>
              <a:latin typeface="+mj-ea"/>
              <a:ea typeface="+mj-ea"/>
              <a:cs typeface="Times New Roman" pitchFamily="18" charset="0"/>
            </a:endParaRPr>
          </a:p>
          <a:p>
            <a:pPr marL="357188" marR="0" lvl="0" algn="l" defTabSz="914400" rtl="0" eaLnBrk="0" fontAlgn="base" latinLnBrk="0" hangingPunct="0">
              <a:lnSpc>
                <a:spcPct val="100000"/>
              </a:lnSpc>
              <a:spcBef>
                <a:spcPct val="0"/>
              </a:spcBef>
              <a:spcAft>
                <a:spcPct val="0"/>
              </a:spcAft>
              <a:buClrTx/>
              <a:buSzTx/>
              <a:buFontTx/>
              <a:buNone/>
              <a:tabLst/>
            </a:pPr>
            <a:endParaRPr kumimoji="1" lang="ja-JP" sz="1000" b="0" i="0" u="none" strike="noStrike" cap="none" normalizeH="0" baseline="0" dirty="0" smtClean="0">
              <a:ln>
                <a:noFill/>
              </a:ln>
              <a:solidFill>
                <a:schemeClr val="tx1"/>
              </a:solidFill>
              <a:effectLst/>
              <a:latin typeface="+mj-ea"/>
              <a:ea typeface="+mj-ea"/>
              <a:cs typeface="ＭＳ Ｐゴシック" pitchFamily="50" charset="-128"/>
            </a:endParaRPr>
          </a:p>
          <a:p>
            <a:pPr marL="542925" marR="0" lvl="0" algn="l" defTabSz="914400" rtl="0" eaLnBrk="0" fontAlgn="base" latinLnBrk="0" hangingPunct="0">
              <a:lnSpc>
                <a:spcPct val="100000"/>
              </a:lnSpc>
              <a:spcBef>
                <a:spcPct val="0"/>
              </a:spcBef>
              <a:spcAft>
                <a:spcPct val="0"/>
              </a:spcAft>
              <a:buClrTx/>
              <a:buSzTx/>
              <a:buFontTx/>
              <a:buNone/>
              <a:tabLst/>
            </a:pPr>
            <a:r>
              <a:rPr kumimoji="1" lang="ja-JP" sz="1400" b="0" i="0" u="none" strike="noStrike" cap="none" normalizeH="0" baseline="0" dirty="0" smtClean="0">
                <a:ln>
                  <a:noFill/>
                </a:ln>
                <a:solidFill>
                  <a:schemeClr val="tx1"/>
                </a:solidFill>
                <a:effectLst/>
                <a:latin typeface="+mj-ea"/>
                <a:ea typeface="+mj-ea"/>
                <a:cs typeface="Times New Roman" pitchFamily="18" charset="0"/>
              </a:rPr>
              <a:t>・売上予測（毎月の売上がいくらなのか）と仕入予測</a:t>
            </a:r>
            <a:endParaRPr kumimoji="1" lang="ja-JP" sz="1000" b="0" i="0" u="none" strike="noStrike" cap="none" normalizeH="0" baseline="0" dirty="0" smtClean="0">
              <a:ln>
                <a:noFill/>
              </a:ln>
              <a:solidFill>
                <a:schemeClr val="tx1"/>
              </a:solidFill>
              <a:effectLst/>
              <a:latin typeface="+mj-ea"/>
              <a:ea typeface="+mj-ea"/>
              <a:cs typeface="ＭＳ Ｐゴシック" pitchFamily="50" charset="-128"/>
            </a:endParaRPr>
          </a:p>
          <a:p>
            <a:pPr marL="542925" marR="0" lvl="0" algn="l" defTabSz="914400" rtl="0" eaLnBrk="0" fontAlgn="base" latinLnBrk="0" hangingPunct="0">
              <a:lnSpc>
                <a:spcPct val="100000"/>
              </a:lnSpc>
              <a:spcBef>
                <a:spcPct val="0"/>
              </a:spcBef>
              <a:spcAft>
                <a:spcPct val="0"/>
              </a:spcAft>
              <a:buClrTx/>
              <a:buSzTx/>
              <a:buFontTx/>
              <a:buNone/>
              <a:tabLst/>
            </a:pPr>
            <a:r>
              <a:rPr kumimoji="1" lang="ja-JP" sz="1400" b="0" i="0" u="none" strike="noStrike" cap="none" normalizeH="0" baseline="0" dirty="0" smtClean="0">
                <a:ln>
                  <a:noFill/>
                </a:ln>
                <a:solidFill>
                  <a:schemeClr val="tx1"/>
                </a:solidFill>
                <a:effectLst/>
                <a:latin typeface="+mj-ea"/>
                <a:ea typeface="+mj-ea"/>
                <a:cs typeface="Times New Roman" pitchFamily="18" charset="0"/>
              </a:rPr>
              <a:t>・売上代金の回収条件（売り上げがいつ現金として入金されるのか）</a:t>
            </a:r>
            <a:endParaRPr kumimoji="1" lang="ja-JP" sz="1000" b="0" i="0" u="none" strike="noStrike" cap="none" normalizeH="0" baseline="0" dirty="0" smtClean="0">
              <a:ln>
                <a:noFill/>
              </a:ln>
              <a:solidFill>
                <a:schemeClr val="tx1"/>
              </a:solidFill>
              <a:effectLst/>
              <a:latin typeface="+mj-ea"/>
              <a:ea typeface="+mj-ea"/>
              <a:cs typeface="ＭＳ Ｐゴシック" pitchFamily="50" charset="-128"/>
            </a:endParaRPr>
          </a:p>
          <a:p>
            <a:pPr marL="542925" marR="0" lvl="0" algn="l" defTabSz="914400" rtl="0" eaLnBrk="0" fontAlgn="base" latinLnBrk="0" hangingPunct="0">
              <a:lnSpc>
                <a:spcPct val="100000"/>
              </a:lnSpc>
              <a:spcBef>
                <a:spcPct val="0"/>
              </a:spcBef>
              <a:spcAft>
                <a:spcPct val="0"/>
              </a:spcAft>
              <a:buClrTx/>
              <a:buSzTx/>
              <a:buFontTx/>
              <a:buNone/>
              <a:tabLst/>
            </a:pPr>
            <a:r>
              <a:rPr kumimoji="1" lang="ja-JP" sz="1400" b="0" i="0" u="none" strike="noStrike" cap="none" normalizeH="0" baseline="0" dirty="0" smtClean="0">
                <a:ln>
                  <a:noFill/>
                </a:ln>
                <a:solidFill>
                  <a:schemeClr val="tx1"/>
                </a:solidFill>
                <a:effectLst/>
                <a:latin typeface="+mj-ea"/>
                <a:ea typeface="+mj-ea"/>
                <a:cs typeface="Times New Roman" pitchFamily="18" charset="0"/>
              </a:rPr>
              <a:t>・仕入れ代金の支払い条件（仕入れ代金はいつ支払うのか）</a:t>
            </a:r>
            <a:endParaRPr kumimoji="1" lang="ja-JP" sz="1000" b="0" i="0" u="none" strike="noStrike" cap="none" normalizeH="0" baseline="0" dirty="0" smtClean="0">
              <a:ln>
                <a:noFill/>
              </a:ln>
              <a:solidFill>
                <a:schemeClr val="tx1"/>
              </a:solidFill>
              <a:effectLst/>
              <a:latin typeface="+mj-ea"/>
              <a:ea typeface="+mj-ea"/>
              <a:cs typeface="ＭＳ Ｐゴシック" pitchFamily="50" charset="-128"/>
            </a:endParaRPr>
          </a:p>
          <a:p>
            <a:pPr marL="542925" marR="0" lvl="0" algn="l" defTabSz="914400" rtl="0" eaLnBrk="0" fontAlgn="base" latinLnBrk="0" hangingPunct="0">
              <a:lnSpc>
                <a:spcPct val="100000"/>
              </a:lnSpc>
              <a:spcBef>
                <a:spcPct val="0"/>
              </a:spcBef>
              <a:spcAft>
                <a:spcPct val="0"/>
              </a:spcAft>
              <a:buClrTx/>
              <a:buSzTx/>
              <a:buFontTx/>
              <a:buNone/>
              <a:tabLst/>
            </a:pPr>
            <a:r>
              <a:rPr kumimoji="1" lang="ja-JP" sz="1400" b="0" i="0" u="none" strike="noStrike" cap="none" normalizeH="0" baseline="0" dirty="0" smtClean="0">
                <a:ln>
                  <a:noFill/>
                </a:ln>
                <a:solidFill>
                  <a:schemeClr val="tx1"/>
                </a:solidFill>
                <a:effectLst/>
                <a:latin typeface="+mj-ea"/>
                <a:ea typeface="+mj-ea"/>
                <a:cs typeface="Times New Roman" pitchFamily="18" charset="0"/>
              </a:rPr>
              <a:t>・借入金の返済条件（借入金の返済予定はどうなっているのか）</a:t>
            </a:r>
            <a:endParaRPr kumimoji="1" lang="ja-JP" sz="1000" b="0" i="0" u="none" strike="noStrike" cap="none" normalizeH="0" baseline="0" dirty="0" smtClean="0">
              <a:ln>
                <a:noFill/>
              </a:ln>
              <a:solidFill>
                <a:schemeClr val="tx1"/>
              </a:solidFill>
              <a:effectLst/>
              <a:latin typeface="+mj-ea"/>
              <a:ea typeface="+mj-ea"/>
              <a:cs typeface="ＭＳ Ｐゴシック" pitchFamily="50" charset="-128"/>
            </a:endParaRPr>
          </a:p>
          <a:p>
            <a:pPr marL="542925" marR="0" lvl="0" algn="l" defTabSz="914400" rtl="0" eaLnBrk="0" fontAlgn="base" latinLnBrk="0" hangingPunct="0">
              <a:lnSpc>
                <a:spcPct val="100000"/>
              </a:lnSpc>
              <a:spcBef>
                <a:spcPct val="0"/>
              </a:spcBef>
              <a:spcAft>
                <a:spcPct val="0"/>
              </a:spcAft>
              <a:buClrTx/>
              <a:buSzTx/>
              <a:buFontTx/>
              <a:buNone/>
              <a:tabLst/>
            </a:pPr>
            <a:r>
              <a:rPr kumimoji="1" lang="ja-JP" sz="1400" b="0" i="0" u="none" strike="noStrike" cap="none" normalizeH="0" baseline="0" dirty="0" smtClean="0">
                <a:ln>
                  <a:noFill/>
                </a:ln>
                <a:solidFill>
                  <a:schemeClr val="tx1"/>
                </a:solidFill>
                <a:effectLst/>
                <a:latin typeface="+mj-ea"/>
                <a:ea typeface="+mj-ea"/>
                <a:cs typeface="Times New Roman" pitchFamily="18" charset="0"/>
              </a:rPr>
              <a:t>・設備投資の時期と予算</a:t>
            </a:r>
            <a:endParaRPr kumimoji="1" lang="ja-JP" sz="2400" b="0" i="0" u="none" strike="noStrike" cap="none" normalizeH="0" baseline="0" dirty="0" smtClean="0">
              <a:ln>
                <a:noFill/>
              </a:ln>
              <a:solidFill>
                <a:schemeClr val="tx1"/>
              </a:solidFill>
              <a:effectLst/>
              <a:latin typeface="+mj-ea"/>
              <a:ea typeface="+mj-ea"/>
              <a:cs typeface="ＭＳ Ｐゴシック" pitchFamily="50" charset="-128"/>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1"/>
          <p:cNvSpPr>
            <a:spLocks noChangeArrowheads="1"/>
          </p:cNvSpPr>
          <p:nvPr/>
        </p:nvSpPr>
        <p:spPr bwMode="auto">
          <a:xfrm>
            <a:off x="571472" y="214290"/>
            <a:ext cx="8286808" cy="270843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tabLst/>
            </a:pPr>
            <a:r>
              <a:rPr kumimoji="1" lang="ja-JP" altLang="en-US" sz="1600" i="0" u="none" strike="noStrike" cap="none" normalizeH="0" baseline="0" dirty="0" smtClean="0">
                <a:ln>
                  <a:noFill/>
                </a:ln>
                <a:solidFill>
                  <a:schemeClr val="tx1"/>
                </a:solidFill>
                <a:effectLst/>
                <a:latin typeface="+mj-ea"/>
                <a:ea typeface="+mj-ea"/>
                <a:cs typeface="Times New Roman" pitchFamily="18" charset="0"/>
              </a:rPr>
              <a:t>②</a:t>
            </a:r>
            <a:r>
              <a:rPr kumimoji="1" lang="ja-JP" sz="1600" i="0" u="none" strike="noStrike" cap="none" normalizeH="0" baseline="0" dirty="0" smtClean="0">
                <a:ln>
                  <a:noFill/>
                </a:ln>
                <a:solidFill>
                  <a:schemeClr val="tx1"/>
                </a:solidFill>
                <a:effectLst/>
                <a:latin typeface="+mj-ea"/>
                <a:ea typeface="+mj-ea"/>
                <a:cs typeface="Times New Roman" pitchFamily="18" charset="0"/>
              </a:rPr>
              <a:t>資金繰り作成のポイント</a:t>
            </a:r>
            <a:endParaRPr kumimoji="1" lang="ja-JP" sz="1050" i="0" u="none" strike="noStrike" cap="none" normalizeH="0" baseline="0" dirty="0" smtClean="0">
              <a:ln>
                <a:noFill/>
              </a:ln>
              <a:solidFill>
                <a:schemeClr val="tx1"/>
              </a:solidFill>
              <a:effectLst/>
              <a:latin typeface="+mj-ea"/>
              <a:ea typeface="+mj-ea"/>
              <a:cs typeface="ＭＳ Ｐゴシック" pitchFamily="50" charset="-128"/>
            </a:endParaRPr>
          </a:p>
          <a:p>
            <a:pPr marL="357188" marR="0" lvl="0" indent="-85725" algn="l" defTabSz="914400" rtl="0" eaLnBrk="0" fontAlgn="base" latinLnBrk="0" hangingPunct="0">
              <a:lnSpc>
                <a:spcPct val="100000"/>
              </a:lnSpc>
              <a:spcBef>
                <a:spcPct val="0"/>
              </a:spcBef>
              <a:spcAft>
                <a:spcPct val="0"/>
              </a:spcAft>
              <a:buClrTx/>
              <a:buSzTx/>
              <a:buFontTx/>
              <a:buNone/>
              <a:tabLst/>
            </a:pPr>
            <a:endParaRPr kumimoji="1" lang="en-US" altLang="ja-JP" sz="1400" b="0" i="0" u="none" strike="noStrike" cap="none" normalizeH="0" baseline="0" dirty="0" smtClean="0">
              <a:ln>
                <a:noFill/>
              </a:ln>
              <a:solidFill>
                <a:schemeClr val="tx1"/>
              </a:solidFill>
              <a:effectLst/>
              <a:latin typeface="+mj-ea"/>
              <a:ea typeface="+mj-ea"/>
              <a:cs typeface="Times New Roman" pitchFamily="18" charset="0"/>
            </a:endParaRPr>
          </a:p>
          <a:p>
            <a:pPr marL="357188" marR="0" lvl="0" indent="-85725" algn="l" defTabSz="914400" rtl="0" eaLnBrk="0" fontAlgn="base" latinLnBrk="0" hangingPunct="0">
              <a:lnSpc>
                <a:spcPct val="100000"/>
              </a:lnSpc>
              <a:spcBef>
                <a:spcPct val="0"/>
              </a:spcBef>
              <a:spcAft>
                <a:spcPct val="0"/>
              </a:spcAft>
              <a:buClrTx/>
              <a:buSzTx/>
              <a:buFontTx/>
              <a:buNone/>
              <a:tabLst/>
            </a:pPr>
            <a:r>
              <a:rPr kumimoji="1" lang="ja-JP" sz="1400" b="0" i="0" u="none" strike="noStrike" cap="none" normalizeH="0" baseline="0" dirty="0" smtClean="0">
                <a:ln>
                  <a:noFill/>
                </a:ln>
                <a:solidFill>
                  <a:schemeClr val="tx1"/>
                </a:solidFill>
                <a:effectLst/>
                <a:latin typeface="+mj-ea"/>
                <a:ea typeface="+mj-ea"/>
                <a:cs typeface="Times New Roman" pitchFamily="18" charset="0"/>
              </a:rPr>
              <a:t>・資金不足を前もって把握し、その手立てを打つことが、資金繰りの大きな役割の一つであるので、入金予測は保守的に見積もり、出金予測は多目に</a:t>
            </a:r>
            <a:r>
              <a:rPr kumimoji="1" lang="ja-JP" sz="1400" b="0" i="0" u="none" strike="noStrike" cap="none" normalizeH="0" baseline="0" dirty="0" err="1" smtClean="0">
                <a:ln>
                  <a:noFill/>
                </a:ln>
                <a:solidFill>
                  <a:schemeClr val="tx1"/>
                </a:solidFill>
                <a:effectLst/>
                <a:latin typeface="+mj-ea"/>
                <a:ea typeface="+mj-ea"/>
                <a:cs typeface="Times New Roman" pitchFamily="18" charset="0"/>
              </a:rPr>
              <a:t>が</a:t>
            </a:r>
            <a:r>
              <a:rPr kumimoji="1" lang="ja-JP" sz="1400" b="0" i="0" u="none" strike="noStrike" cap="none" normalizeH="0" baseline="0" dirty="0" smtClean="0">
                <a:ln>
                  <a:noFill/>
                </a:ln>
                <a:solidFill>
                  <a:schemeClr val="tx1"/>
                </a:solidFill>
                <a:effectLst/>
                <a:latin typeface="+mj-ea"/>
                <a:ea typeface="+mj-ea"/>
                <a:cs typeface="Times New Roman" pitchFamily="18" charset="0"/>
              </a:rPr>
              <a:t>鉄則。</a:t>
            </a:r>
            <a:endParaRPr kumimoji="1" lang="ja-JP" sz="1000" b="0" i="0" u="none" strike="noStrike" cap="none" normalizeH="0" baseline="0" dirty="0" smtClean="0">
              <a:ln>
                <a:noFill/>
              </a:ln>
              <a:solidFill>
                <a:schemeClr val="tx1"/>
              </a:solidFill>
              <a:effectLst/>
              <a:latin typeface="+mj-ea"/>
              <a:ea typeface="+mj-ea"/>
              <a:cs typeface="ＭＳ Ｐゴシック" pitchFamily="50" charset="-128"/>
            </a:endParaRPr>
          </a:p>
          <a:p>
            <a:pPr marL="357188" marR="0" lvl="0" indent="-85725" algn="l" defTabSz="914400" rtl="0" eaLnBrk="0" fontAlgn="base" latinLnBrk="0" hangingPunct="0">
              <a:lnSpc>
                <a:spcPct val="100000"/>
              </a:lnSpc>
              <a:spcBef>
                <a:spcPct val="0"/>
              </a:spcBef>
              <a:spcAft>
                <a:spcPct val="0"/>
              </a:spcAft>
              <a:buClrTx/>
              <a:buSzTx/>
              <a:buFontTx/>
              <a:buNone/>
              <a:tabLst/>
            </a:pPr>
            <a:r>
              <a:rPr kumimoji="1" lang="ja-JP" sz="1400" b="0" i="0" u="none" strike="noStrike" cap="none" normalizeH="0" baseline="0" dirty="0" smtClean="0">
                <a:ln>
                  <a:noFill/>
                </a:ln>
                <a:solidFill>
                  <a:schemeClr val="tx1"/>
                </a:solidFill>
                <a:effectLst/>
                <a:latin typeface="+mj-ea"/>
                <a:ea typeface="+mj-ea"/>
                <a:cs typeface="Times New Roman" pitchFamily="18" charset="0"/>
              </a:rPr>
              <a:t>・支払日と支払金額は取引先との約束事、必ず守って間違いなく実行できるようにすること。</a:t>
            </a:r>
            <a:endParaRPr kumimoji="1" lang="ja-JP" sz="1000" b="0" i="0" u="none" strike="noStrike" cap="none" normalizeH="0" baseline="0" dirty="0" smtClean="0">
              <a:ln>
                <a:noFill/>
              </a:ln>
              <a:solidFill>
                <a:schemeClr val="tx1"/>
              </a:solidFill>
              <a:effectLst/>
              <a:latin typeface="+mj-ea"/>
              <a:ea typeface="+mj-ea"/>
              <a:cs typeface="ＭＳ Ｐゴシック" pitchFamily="50" charset="-128"/>
            </a:endParaRPr>
          </a:p>
          <a:p>
            <a:pPr marL="357188" marR="0" lvl="0" indent="-85725" algn="l" defTabSz="914400" rtl="0" eaLnBrk="0" fontAlgn="base" latinLnBrk="0" hangingPunct="0">
              <a:lnSpc>
                <a:spcPct val="100000"/>
              </a:lnSpc>
              <a:spcBef>
                <a:spcPct val="0"/>
              </a:spcBef>
              <a:spcAft>
                <a:spcPct val="0"/>
              </a:spcAft>
              <a:buClrTx/>
              <a:buSzTx/>
              <a:buFontTx/>
              <a:buNone/>
              <a:tabLst/>
            </a:pPr>
            <a:r>
              <a:rPr kumimoji="1" lang="ja-JP" sz="1400" b="0" i="0" u="none" strike="noStrike" cap="none" normalizeH="0" baseline="0" dirty="0" smtClean="0">
                <a:ln>
                  <a:noFill/>
                </a:ln>
                <a:solidFill>
                  <a:schemeClr val="tx1"/>
                </a:solidFill>
                <a:effectLst/>
                <a:latin typeface="+mj-ea"/>
                <a:ea typeface="+mj-ea"/>
                <a:cs typeface="Times New Roman" pitchFamily="18" charset="0"/>
              </a:rPr>
              <a:t>・記入に当っては、「現金繰越残高」「入金予定の内訳」「出金予定の内訳」「差引過不足」を細大漏らさず書き込んでチェックすること。</a:t>
            </a:r>
            <a:endParaRPr kumimoji="1" lang="ja-JP" sz="1000" b="0" i="0" u="none" strike="noStrike" cap="none" normalizeH="0" baseline="0" dirty="0" smtClean="0">
              <a:ln>
                <a:noFill/>
              </a:ln>
              <a:solidFill>
                <a:schemeClr val="tx1"/>
              </a:solidFill>
              <a:effectLst/>
              <a:latin typeface="+mj-ea"/>
              <a:ea typeface="+mj-ea"/>
              <a:cs typeface="ＭＳ Ｐゴシック" pitchFamily="50" charset="-128"/>
            </a:endParaRPr>
          </a:p>
          <a:p>
            <a:pPr marL="357188" marR="0" lvl="0" indent="-85725" algn="l" defTabSz="914400" rtl="0" eaLnBrk="0" fontAlgn="base" latinLnBrk="0" hangingPunct="0">
              <a:lnSpc>
                <a:spcPct val="100000"/>
              </a:lnSpc>
              <a:spcBef>
                <a:spcPct val="0"/>
              </a:spcBef>
              <a:spcAft>
                <a:spcPct val="0"/>
              </a:spcAft>
              <a:buClrTx/>
              <a:buSzTx/>
              <a:buFontTx/>
              <a:buNone/>
              <a:tabLst/>
            </a:pPr>
            <a:r>
              <a:rPr kumimoji="1" lang="ja-JP" sz="1400" b="0" i="0" u="none" strike="noStrike" cap="none" normalizeH="0" baseline="0" dirty="0" smtClean="0">
                <a:ln>
                  <a:noFill/>
                </a:ln>
                <a:solidFill>
                  <a:schemeClr val="tx1"/>
                </a:solidFill>
                <a:effectLst/>
                <a:latin typeface="+mj-ea"/>
                <a:ea typeface="+mj-ea"/>
                <a:cs typeface="Times New Roman" pitchFamily="18" charset="0"/>
              </a:rPr>
              <a:t>・当月分のみならず、翌月・翌々月の見通しまで立てた「３ケ月単位の資金繰り表」を作るようにすること。</a:t>
            </a:r>
            <a:endParaRPr kumimoji="1" lang="ja-JP" altLang="en-US" sz="1400" b="0" i="0" u="none" strike="noStrike" cap="none" normalizeH="0" baseline="0" dirty="0" smtClean="0">
              <a:ln>
                <a:noFill/>
              </a:ln>
              <a:solidFill>
                <a:schemeClr val="tx1"/>
              </a:solidFill>
              <a:effectLst/>
              <a:latin typeface="+mj-ea"/>
              <a:ea typeface="+mj-ea"/>
              <a:cs typeface="Times New Roman" pitchFamily="18" charset="0"/>
            </a:endParaRPr>
          </a:p>
          <a:p>
            <a:pPr marL="357188" marR="0" lvl="0" indent="-85725" algn="l" defTabSz="914400" rtl="0" eaLnBrk="0" fontAlgn="base" latinLnBrk="0" hangingPunct="0">
              <a:lnSpc>
                <a:spcPct val="100000"/>
              </a:lnSpc>
              <a:spcBef>
                <a:spcPct val="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mj-ea"/>
                <a:ea typeface="+mj-ea"/>
                <a:cs typeface="Times New Roman" pitchFamily="18" charset="0"/>
              </a:rPr>
              <a:t>・毎月の収益・費用と現金の流れをつかむには、月次試算表による計数管理が欠かせません。この際には、資金調達面では、自己資本と他人資本の増減、仕入債務（支払手形と買掛金）の増減、借入金の増減をチェックし、資金の運用面では、手元流動性、売上債権（受取手形と売掛金）の増減、在庫の増減をチェックすることが重要となります。</a:t>
            </a:r>
            <a:r>
              <a:rPr kumimoji="1" lang="ja-JP" altLang="en-US" sz="1000" b="0" i="0" u="none" strike="noStrike" cap="none" normalizeH="0" baseline="0" dirty="0" smtClean="0">
                <a:ln>
                  <a:noFill/>
                </a:ln>
                <a:solidFill>
                  <a:schemeClr val="tx1"/>
                </a:solidFill>
                <a:effectLst/>
                <a:latin typeface="+mj-ea"/>
                <a:ea typeface="+mj-ea"/>
                <a:cs typeface="ＭＳ Ｐゴシック" pitchFamily="50" charset="-128"/>
              </a:rPr>
              <a:t> </a:t>
            </a:r>
            <a:endParaRPr kumimoji="1" lang="ja-JP" altLang="en-US" sz="2400" b="0" i="0" u="none" strike="noStrike" cap="none" normalizeH="0" baseline="0" dirty="0" smtClean="0">
              <a:ln>
                <a:noFill/>
              </a:ln>
              <a:solidFill>
                <a:schemeClr val="tx1"/>
              </a:solidFill>
              <a:effectLst/>
              <a:latin typeface="+mj-ea"/>
              <a:ea typeface="+mj-ea"/>
              <a:cs typeface="ＭＳ Ｐゴシック" pitchFamily="50" charset="-128"/>
            </a:endParaRPr>
          </a:p>
        </p:txBody>
      </p:sp>
      <p:pic>
        <p:nvPicPr>
          <p:cNvPr id="39938" name="Picture 2"/>
          <p:cNvPicPr>
            <a:picLocks noChangeAspect="1" noChangeArrowheads="1"/>
          </p:cNvPicPr>
          <p:nvPr/>
        </p:nvPicPr>
        <p:blipFill>
          <a:blip r:embed="rId2"/>
          <a:srcRect/>
          <a:stretch>
            <a:fillRect/>
          </a:stretch>
        </p:blipFill>
        <p:spPr bwMode="auto">
          <a:xfrm>
            <a:off x="1142976" y="3286124"/>
            <a:ext cx="6127220" cy="3509964"/>
          </a:xfrm>
          <a:prstGeom prst="rect">
            <a:avLst/>
          </a:prstGeom>
          <a:noFill/>
          <a:ln w="9525">
            <a:noFill/>
            <a:miter lim="800000"/>
            <a:headEnd/>
            <a:tailEnd/>
          </a:ln>
        </p:spPr>
      </p:pic>
      <p:sp>
        <p:nvSpPr>
          <p:cNvPr id="39939" name="Rectangle 3"/>
          <p:cNvSpPr>
            <a:spLocks noChangeArrowheads="1"/>
          </p:cNvSpPr>
          <p:nvPr/>
        </p:nvSpPr>
        <p:spPr bwMode="auto">
          <a:xfrm>
            <a:off x="214282" y="2928934"/>
            <a:ext cx="2857488" cy="33855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sz="1600" b="1" i="0" u="none" strike="noStrike" cap="none" normalizeH="0" baseline="0" dirty="0" smtClean="0">
                <a:ln>
                  <a:noFill/>
                </a:ln>
                <a:solidFill>
                  <a:schemeClr val="tx1"/>
                </a:solidFill>
                <a:effectLst/>
                <a:latin typeface="ＭＳ ゴシック" pitchFamily="49" charset="-128"/>
                <a:ea typeface="ＭＳ ゴシック" pitchFamily="49" charset="-128"/>
                <a:cs typeface="Times New Roman" pitchFamily="18" charset="0"/>
              </a:rPr>
              <a:t>（３）資金繰り表のひな型</a:t>
            </a:r>
            <a:endParaRPr kumimoji="1" lang="ja-JP" sz="2400" b="0" i="0" u="none" strike="noStrike" cap="none" normalizeH="0" baseline="0" dirty="0" smtClean="0">
              <a:ln>
                <a:noFill/>
              </a:ln>
              <a:solidFill>
                <a:schemeClr val="tx1"/>
              </a:solidFill>
              <a:effectLst/>
              <a:latin typeface="Arial" pitchFamily="34" charset="0"/>
              <a:ea typeface="ＭＳ Ｐゴシック" pitchFamily="50" charset="-128"/>
              <a:cs typeface="ＭＳ Ｐゴシック" pitchFamily="50" charset="-128"/>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500034" y="285728"/>
            <a:ext cx="1426994" cy="369332"/>
          </a:xfrm>
          <a:prstGeom prst="rect">
            <a:avLst/>
          </a:prstGeom>
        </p:spPr>
        <p:txBody>
          <a:bodyPr wrap="none">
            <a:spAutoFit/>
          </a:bodyPr>
          <a:lstStyle/>
          <a:p>
            <a:r>
              <a:rPr lang="ja-JP" altLang="en-US" b="1" dirty="0" smtClean="0">
                <a:latin typeface="+mj-ea"/>
                <a:ea typeface="+mj-ea"/>
              </a:rPr>
              <a:t>２．</a:t>
            </a:r>
            <a:r>
              <a:rPr lang="zh-TW" altLang="en-US" b="1" dirty="0" smtClean="0">
                <a:latin typeface="ＭＳ Ｐゴシック" pitchFamily="50" charset="-128"/>
                <a:ea typeface="ＭＳ Ｐゴシック" pitchFamily="50" charset="-128"/>
              </a:rPr>
              <a:t>資金計画</a:t>
            </a:r>
            <a:endParaRPr lang="ja-JP" altLang="en-US" b="1" dirty="0">
              <a:latin typeface="ＭＳ Ｐゴシック" pitchFamily="50" charset="-128"/>
              <a:ea typeface="ＭＳ Ｐゴシック" pitchFamily="50" charset="-128"/>
            </a:endParaRPr>
          </a:p>
        </p:txBody>
      </p:sp>
      <p:sp>
        <p:nvSpPr>
          <p:cNvPr id="3" name="正方形/長方形 2"/>
          <p:cNvSpPr/>
          <p:nvPr/>
        </p:nvSpPr>
        <p:spPr>
          <a:xfrm>
            <a:off x="1115616" y="818709"/>
            <a:ext cx="7671226" cy="954107"/>
          </a:xfrm>
          <a:prstGeom prst="rect">
            <a:avLst/>
          </a:prstGeom>
        </p:spPr>
        <p:txBody>
          <a:bodyPr wrap="square">
            <a:spAutoFit/>
          </a:bodyPr>
          <a:lstStyle/>
          <a:p>
            <a:r>
              <a:rPr lang="ja-JP" altLang="en-US" sz="1400" dirty="0" smtClean="0"/>
              <a:t>事業は投資した上で、収入を得てと再投資を繰り返すことです。</a:t>
            </a:r>
            <a:endParaRPr lang="en-US" altLang="ja-JP" sz="1400" dirty="0" smtClean="0"/>
          </a:p>
          <a:p>
            <a:r>
              <a:rPr lang="ja-JP" altLang="en-US" sz="1400" dirty="0" smtClean="0"/>
              <a:t>どうやって資金を確保し、商品やサービスを提供して収益を得るのか。</a:t>
            </a:r>
            <a:endParaRPr lang="en-US" altLang="ja-JP" sz="1400" dirty="0" smtClean="0"/>
          </a:p>
          <a:p>
            <a:r>
              <a:rPr lang="ja-JP" altLang="en-US" sz="1400" dirty="0" smtClean="0"/>
              <a:t>その金の流れやその周期を把握し、コントロールして事業活動を継続できるよう、</a:t>
            </a:r>
            <a:endParaRPr lang="en-US" altLang="ja-JP" sz="1400" dirty="0" smtClean="0"/>
          </a:p>
          <a:p>
            <a:r>
              <a:rPr lang="ja-JP" altLang="en-US" sz="1400" dirty="0" smtClean="0"/>
              <a:t>確実に運用するのが資金計画です。</a:t>
            </a:r>
            <a:endParaRPr lang="ja-JP" altLang="en-US" sz="1400" dirty="0"/>
          </a:p>
        </p:txBody>
      </p:sp>
      <p:sp>
        <p:nvSpPr>
          <p:cNvPr id="4" name="正方形/長方形 3"/>
          <p:cNvSpPr/>
          <p:nvPr/>
        </p:nvSpPr>
        <p:spPr>
          <a:xfrm>
            <a:off x="785786" y="2071678"/>
            <a:ext cx="2786340" cy="338554"/>
          </a:xfrm>
          <a:prstGeom prst="rect">
            <a:avLst/>
          </a:prstGeom>
        </p:spPr>
        <p:txBody>
          <a:bodyPr wrap="none">
            <a:spAutoFit/>
          </a:bodyPr>
          <a:lstStyle/>
          <a:p>
            <a:r>
              <a:rPr lang="en-US" altLang="ja-JP" sz="1600" b="1" dirty="0" smtClean="0"/>
              <a:t>1)</a:t>
            </a:r>
            <a:r>
              <a:rPr lang="ja-JP" altLang="en-US" sz="1600" b="1" dirty="0" smtClean="0"/>
              <a:t>開業資金と運転資金の算出</a:t>
            </a:r>
            <a:endParaRPr lang="ja-JP" altLang="en-US" sz="1600" b="1" dirty="0"/>
          </a:p>
        </p:txBody>
      </p:sp>
      <p:sp>
        <p:nvSpPr>
          <p:cNvPr id="5" name="正方形/長方形 4"/>
          <p:cNvSpPr/>
          <p:nvPr/>
        </p:nvSpPr>
        <p:spPr>
          <a:xfrm>
            <a:off x="1500166" y="2428868"/>
            <a:ext cx="6072230" cy="1600438"/>
          </a:xfrm>
          <a:prstGeom prst="rect">
            <a:avLst/>
          </a:prstGeom>
        </p:spPr>
        <p:txBody>
          <a:bodyPr wrap="square">
            <a:spAutoFit/>
          </a:bodyPr>
          <a:lstStyle/>
          <a:p>
            <a:r>
              <a:rPr lang="ja-JP" altLang="en-US" sz="1400" b="1" dirty="0" smtClean="0"/>
              <a:t>開業資金</a:t>
            </a:r>
          </a:p>
          <a:p>
            <a:r>
              <a:rPr lang="ja-JP" altLang="en-US" sz="1400" dirty="0" smtClean="0"/>
              <a:t>	 □事務所や店舗の取得費用</a:t>
            </a:r>
          </a:p>
          <a:p>
            <a:r>
              <a:rPr lang="ja-JP" altLang="en-US" sz="1400" dirty="0" smtClean="0"/>
              <a:t>	 □改装や設備の導入費用</a:t>
            </a:r>
          </a:p>
          <a:p>
            <a:r>
              <a:rPr lang="ja-JP" altLang="en-US" sz="1400" dirty="0" smtClean="0"/>
              <a:t>	 □備品を揃える費用</a:t>
            </a:r>
          </a:p>
          <a:p>
            <a:r>
              <a:rPr lang="ja-JP" altLang="en-US" sz="1400" dirty="0" smtClean="0"/>
              <a:t>	 □開業を告知するための広告・宣伝費用</a:t>
            </a:r>
          </a:p>
          <a:p>
            <a:r>
              <a:rPr lang="ja-JP" altLang="en-US" sz="1400" dirty="0" smtClean="0"/>
              <a:t>	 □商品等の仕入費用</a:t>
            </a:r>
          </a:p>
          <a:p>
            <a:r>
              <a:rPr lang="en-US" altLang="ja-JP" sz="1400" dirty="0" smtClean="0"/>
              <a:t>	</a:t>
            </a:r>
            <a:r>
              <a:rPr lang="ja-JP" altLang="en-US" sz="1400" dirty="0" smtClean="0"/>
              <a:t> □</a:t>
            </a:r>
            <a:r>
              <a:rPr lang="ja-JP" altLang="en-US" sz="1400" b="1" dirty="0" smtClean="0">
                <a:solidFill>
                  <a:schemeClr val="accent1">
                    <a:lumMod val="75000"/>
                  </a:schemeClr>
                </a:solidFill>
              </a:rPr>
              <a:t>退職後、独立して収入を得るまでの生活費（</a:t>
            </a:r>
            <a:r>
              <a:rPr lang="en-US" altLang="ja-JP" sz="1400" b="1" dirty="0" smtClean="0">
                <a:solidFill>
                  <a:schemeClr val="accent1">
                    <a:lumMod val="75000"/>
                  </a:schemeClr>
                </a:solidFill>
              </a:rPr>
              <a:t>※</a:t>
            </a:r>
            <a:r>
              <a:rPr lang="ja-JP" altLang="en-US" sz="1400" b="1" dirty="0" smtClean="0">
                <a:solidFill>
                  <a:schemeClr val="accent1">
                    <a:lumMod val="75000"/>
                  </a:schemeClr>
                </a:solidFill>
              </a:rPr>
              <a:t>）</a:t>
            </a:r>
            <a:endParaRPr lang="ja-JP" altLang="en-US" sz="1400" b="1" dirty="0">
              <a:solidFill>
                <a:schemeClr val="accent1">
                  <a:lumMod val="75000"/>
                </a:schemeClr>
              </a:solidFill>
            </a:endParaRPr>
          </a:p>
        </p:txBody>
      </p:sp>
      <p:sp>
        <p:nvSpPr>
          <p:cNvPr id="6" name="正方形/長方形 5"/>
          <p:cNvSpPr/>
          <p:nvPr/>
        </p:nvSpPr>
        <p:spPr>
          <a:xfrm>
            <a:off x="1500166" y="4221088"/>
            <a:ext cx="5214974" cy="1600438"/>
          </a:xfrm>
          <a:prstGeom prst="rect">
            <a:avLst/>
          </a:prstGeom>
        </p:spPr>
        <p:txBody>
          <a:bodyPr wrap="square">
            <a:spAutoFit/>
          </a:bodyPr>
          <a:lstStyle/>
          <a:p>
            <a:r>
              <a:rPr lang="ja-JP" altLang="en-US" sz="1400" b="1" dirty="0" smtClean="0"/>
              <a:t>運転資金</a:t>
            </a:r>
          </a:p>
          <a:p>
            <a:r>
              <a:rPr lang="ja-JP" altLang="en-US" sz="1400" dirty="0" smtClean="0"/>
              <a:t>	 □人件費</a:t>
            </a:r>
          </a:p>
          <a:p>
            <a:r>
              <a:rPr lang="ja-JP" altLang="en-US" sz="1400" dirty="0" smtClean="0"/>
              <a:t>	 □事務所や店舗の維持費</a:t>
            </a:r>
          </a:p>
          <a:p>
            <a:r>
              <a:rPr lang="ja-JP" altLang="en-US" sz="1400" dirty="0" smtClean="0"/>
              <a:t>	 □商品等の仕入費用</a:t>
            </a:r>
          </a:p>
          <a:p>
            <a:r>
              <a:rPr lang="ja-JP" altLang="en-US" sz="1400" dirty="0" smtClean="0"/>
              <a:t>	 □細かな備品や各種消耗品費用</a:t>
            </a:r>
          </a:p>
          <a:p>
            <a:r>
              <a:rPr lang="ja-JP" altLang="en-US" sz="1400" dirty="0" smtClean="0"/>
              <a:t>	 □交通費や通信費など活動経費</a:t>
            </a:r>
          </a:p>
          <a:p>
            <a:r>
              <a:rPr lang="ja-JP" altLang="en-US" sz="1400" dirty="0" smtClean="0"/>
              <a:t>	 □借入金の返済</a:t>
            </a:r>
            <a:endParaRPr lang="ja-JP" altLang="en-US" sz="1400" dirty="0"/>
          </a:p>
        </p:txBody>
      </p:sp>
      <p:sp>
        <p:nvSpPr>
          <p:cNvPr id="7" name="正方形/長方形 6"/>
          <p:cNvSpPr/>
          <p:nvPr/>
        </p:nvSpPr>
        <p:spPr>
          <a:xfrm>
            <a:off x="1403648" y="6093296"/>
            <a:ext cx="5857916" cy="338554"/>
          </a:xfrm>
          <a:prstGeom prst="rect">
            <a:avLst/>
          </a:prstGeom>
        </p:spPr>
        <p:txBody>
          <a:bodyPr wrap="square">
            <a:spAutoFit/>
          </a:bodyPr>
          <a:lstStyle/>
          <a:p>
            <a:r>
              <a:rPr lang="en-US" altLang="ja-JP" sz="1600" b="1" dirty="0" smtClean="0">
                <a:solidFill>
                  <a:srgbClr val="FF0000"/>
                </a:solidFill>
              </a:rPr>
              <a:t>※</a:t>
            </a:r>
            <a:r>
              <a:rPr lang="ja-JP" altLang="en-US" sz="1600" b="1" dirty="0" smtClean="0">
                <a:solidFill>
                  <a:srgbClr val="FF0000"/>
                </a:solidFill>
              </a:rPr>
              <a:t>固定費（人件費や家賃など）をいかに低くするかが重要</a:t>
            </a:r>
            <a:endParaRPr lang="ja-JP" altLang="en-US" sz="1600" b="1" dirty="0">
              <a:solidFill>
                <a:srgbClr val="FF0000"/>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500034" y="428604"/>
            <a:ext cx="3143240" cy="50006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2600" b="1" i="0" u="none" strike="noStrike" cap="none" normalizeH="0" baseline="0" dirty="0" smtClean="0">
                <a:ln>
                  <a:noFill/>
                </a:ln>
                <a:solidFill>
                  <a:schemeClr val="tx1"/>
                </a:solidFill>
                <a:effectLst/>
                <a:latin typeface="ＭＳ Ｐゴシック" pitchFamily="50" charset="-128"/>
                <a:ea typeface="ＭＳ Ｐゴシック" pitchFamily="50" charset="-128"/>
                <a:cs typeface="Times New Roman" pitchFamily="18" charset="0"/>
              </a:rPr>
              <a:t>１．</a:t>
            </a:r>
            <a:r>
              <a:rPr kumimoji="1" lang="ja-JP" sz="2600" b="1" i="0" u="none" strike="noStrike" cap="none" normalizeH="0" baseline="0" dirty="0" smtClean="0">
                <a:ln>
                  <a:noFill/>
                </a:ln>
                <a:solidFill>
                  <a:schemeClr val="tx1"/>
                </a:solidFill>
                <a:effectLst/>
                <a:latin typeface="ＭＳ Ｐゴシック" pitchFamily="50" charset="-128"/>
                <a:ea typeface="ＭＳ Ｐゴシック" pitchFamily="50" charset="-128"/>
                <a:cs typeface="Times New Roman" pitchFamily="18" charset="0"/>
              </a:rPr>
              <a:t>会計の基礎知識</a:t>
            </a:r>
            <a:endParaRPr kumimoji="1" lang="ja-JP" sz="1800" b="1" i="0" u="none" strike="noStrike" cap="none" normalizeH="0" baseline="0" dirty="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4" name="正方形/長方形 3"/>
          <p:cNvSpPr/>
          <p:nvPr/>
        </p:nvSpPr>
        <p:spPr>
          <a:xfrm>
            <a:off x="500034" y="1142984"/>
            <a:ext cx="3062057" cy="369332"/>
          </a:xfrm>
          <a:prstGeom prst="rect">
            <a:avLst/>
          </a:prstGeom>
        </p:spPr>
        <p:txBody>
          <a:bodyPr wrap="none">
            <a:spAutoFit/>
          </a:bodyPr>
          <a:lstStyle/>
          <a:p>
            <a:r>
              <a:rPr lang="ja-JP" altLang="en-US" b="1" dirty="0" smtClean="0"/>
              <a:t>商売を成功させるための鉄則</a:t>
            </a:r>
            <a:endParaRPr lang="ja-JP" altLang="en-US" dirty="0"/>
          </a:p>
        </p:txBody>
      </p:sp>
      <p:sp>
        <p:nvSpPr>
          <p:cNvPr id="1026" name="Rectangle 2"/>
          <p:cNvSpPr>
            <a:spLocks noChangeArrowheads="1"/>
          </p:cNvSpPr>
          <p:nvPr/>
        </p:nvSpPr>
        <p:spPr bwMode="auto">
          <a:xfrm>
            <a:off x="785786" y="1571612"/>
            <a:ext cx="8072494" cy="160043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495300" algn="l"/>
              </a:tabLst>
            </a:pPr>
            <a:r>
              <a:rPr kumimoji="1" lang="ja-JP" sz="1400" b="1" i="0" u="none" strike="noStrike" cap="none" normalizeH="0" baseline="0" dirty="0" smtClean="0">
                <a:ln>
                  <a:noFill/>
                </a:ln>
                <a:solidFill>
                  <a:schemeClr val="tx1"/>
                </a:solidFill>
                <a:effectLst/>
                <a:latin typeface="+mj-ea"/>
                <a:ea typeface="+mj-ea"/>
                <a:cs typeface="Times New Roman" pitchFamily="18" charset="0"/>
              </a:rPr>
              <a:t>（１）</a:t>
            </a:r>
            <a:r>
              <a:rPr kumimoji="1" lang="ja-JP" sz="1400" b="1" i="0" u="none" strike="noStrike" cap="none" normalizeH="0" baseline="0" dirty="0" err="1" smtClean="0">
                <a:ln>
                  <a:noFill/>
                </a:ln>
                <a:solidFill>
                  <a:schemeClr val="tx1"/>
                </a:solidFill>
                <a:effectLst/>
                <a:latin typeface="+mj-ea"/>
                <a:ea typeface="+mj-ea"/>
                <a:cs typeface="Times New Roman" pitchFamily="18" charset="0"/>
              </a:rPr>
              <a:t>入るを</a:t>
            </a:r>
            <a:r>
              <a:rPr kumimoji="1" lang="ja-JP" sz="1400" b="1" i="0" u="none" strike="noStrike" cap="none" normalizeH="0" baseline="0" dirty="0" smtClean="0">
                <a:ln>
                  <a:noFill/>
                </a:ln>
                <a:solidFill>
                  <a:schemeClr val="tx1"/>
                </a:solidFill>
                <a:effectLst/>
                <a:latin typeface="+mj-ea"/>
                <a:ea typeface="+mj-ea"/>
                <a:cs typeface="Times New Roman" pitchFamily="18" charset="0"/>
              </a:rPr>
              <a:t>計って出を制する</a:t>
            </a:r>
            <a:endParaRPr kumimoji="1" lang="ja-JP" sz="1400" b="0" i="0" u="none" strike="noStrike" cap="none" normalizeH="0" baseline="0" dirty="0" smtClean="0">
              <a:ln>
                <a:noFill/>
              </a:ln>
              <a:solidFill>
                <a:schemeClr val="tx1"/>
              </a:solidFill>
              <a:effectLst/>
              <a:latin typeface="+mj-ea"/>
              <a:ea typeface="+mj-ea"/>
              <a:cs typeface="ＭＳ Ｐゴシック" pitchFamily="50" charset="-128"/>
            </a:endParaRPr>
          </a:p>
          <a:p>
            <a:pPr marL="623888" marR="0" lvl="1" indent="-254000" algn="l" defTabSz="914400" rtl="0" eaLnBrk="0" fontAlgn="base" latinLnBrk="0" hangingPunct="0">
              <a:lnSpc>
                <a:spcPct val="100000"/>
              </a:lnSpc>
              <a:spcBef>
                <a:spcPct val="0"/>
              </a:spcBef>
              <a:spcAft>
                <a:spcPct val="0"/>
              </a:spcAft>
              <a:buClrTx/>
              <a:buSzTx/>
              <a:buFont typeface="+mj-ea"/>
              <a:buAutoNum type="circleNumDbPlain"/>
            </a:pPr>
            <a:r>
              <a:rPr kumimoji="1" lang="ja-JP" sz="1400" b="0" i="0" u="none" strike="noStrike" cap="none" normalizeH="0" baseline="0" dirty="0" smtClean="0">
                <a:ln>
                  <a:noFill/>
                </a:ln>
                <a:solidFill>
                  <a:schemeClr val="tx1"/>
                </a:solidFill>
                <a:effectLst/>
                <a:latin typeface="+mj-ea"/>
                <a:ea typeface="+mj-ea"/>
                <a:cs typeface="Times New Roman" pitchFamily="18" charset="0"/>
              </a:rPr>
              <a:t>お金を稼ぐには先ず節約。（コストダウンと経費の節約）</a:t>
            </a:r>
            <a:endParaRPr kumimoji="1" lang="ja-JP" sz="1400" b="0" i="0" u="none" strike="noStrike" cap="none" normalizeH="0" baseline="0" dirty="0" smtClean="0">
              <a:ln>
                <a:noFill/>
              </a:ln>
              <a:solidFill>
                <a:schemeClr val="tx1"/>
              </a:solidFill>
              <a:effectLst/>
              <a:latin typeface="+mj-ea"/>
              <a:ea typeface="+mj-ea"/>
              <a:cs typeface="ＭＳ Ｐゴシック" pitchFamily="50" charset="-128"/>
            </a:endParaRPr>
          </a:p>
          <a:p>
            <a:pPr marL="623888" marR="0" lvl="1" indent="-254000" algn="l" defTabSz="914400" rtl="0" eaLnBrk="0" fontAlgn="base" latinLnBrk="0" hangingPunct="0">
              <a:lnSpc>
                <a:spcPct val="100000"/>
              </a:lnSpc>
              <a:spcBef>
                <a:spcPct val="0"/>
              </a:spcBef>
              <a:spcAft>
                <a:spcPct val="0"/>
              </a:spcAft>
              <a:buClrTx/>
              <a:buSzTx/>
              <a:buFont typeface="+mj-ea"/>
              <a:buAutoNum type="circleNumDbPlain"/>
            </a:pPr>
            <a:r>
              <a:rPr kumimoji="1" lang="ja-JP" sz="1400" b="0" i="0" u="none" strike="noStrike" cap="none" normalizeH="0" baseline="0" dirty="0" smtClean="0">
                <a:ln>
                  <a:noFill/>
                </a:ln>
                <a:solidFill>
                  <a:schemeClr val="tx1"/>
                </a:solidFill>
                <a:effectLst/>
                <a:latin typeface="+mj-ea"/>
                <a:ea typeface="+mj-ea"/>
                <a:cs typeface="Times New Roman" pitchFamily="18" charset="0"/>
              </a:rPr>
              <a:t>お金の出入はしっかり帳尻を合わせ、採算を考える。（常に今日の損益を考える。）</a:t>
            </a:r>
            <a:endParaRPr kumimoji="1" lang="ja-JP" sz="1400" b="0" i="0" u="none" strike="noStrike" cap="none" normalizeH="0" baseline="0" dirty="0" smtClean="0">
              <a:ln>
                <a:noFill/>
              </a:ln>
              <a:solidFill>
                <a:schemeClr val="tx1"/>
              </a:solidFill>
              <a:effectLst/>
              <a:latin typeface="+mj-ea"/>
              <a:ea typeface="+mj-ea"/>
              <a:cs typeface="ＭＳ Ｐゴシック" pitchFamily="50" charset="-128"/>
            </a:endParaRPr>
          </a:p>
          <a:p>
            <a:pPr marL="623888" marR="0" lvl="1" indent="-254000" algn="l" defTabSz="914400" rtl="0" eaLnBrk="0" fontAlgn="base" latinLnBrk="0" hangingPunct="0">
              <a:lnSpc>
                <a:spcPct val="100000"/>
              </a:lnSpc>
              <a:spcBef>
                <a:spcPct val="0"/>
              </a:spcBef>
              <a:spcAft>
                <a:spcPct val="0"/>
              </a:spcAft>
              <a:buClrTx/>
              <a:buSzTx/>
              <a:buFont typeface="+mj-ea"/>
              <a:buAutoNum type="circleNumDbPlain"/>
            </a:pPr>
            <a:r>
              <a:rPr kumimoji="1" lang="ja-JP" sz="1400" b="0" i="0" u="none" strike="noStrike" cap="none" normalizeH="0" baseline="0" dirty="0" smtClean="0">
                <a:ln>
                  <a:noFill/>
                </a:ln>
                <a:solidFill>
                  <a:schemeClr val="tx1"/>
                </a:solidFill>
                <a:effectLst/>
                <a:latin typeface="+mj-ea"/>
                <a:ea typeface="+mj-ea"/>
                <a:cs typeface="Times New Roman" pitchFamily="18" charset="0"/>
              </a:rPr>
              <a:t>資金の回転率を上げる。</a:t>
            </a:r>
            <a:r>
              <a:rPr kumimoji="1" lang="en-US" altLang="ja-JP" sz="1400" b="0" i="0" u="none" strike="noStrike" cap="none" normalizeH="0" baseline="0" dirty="0" smtClean="0">
                <a:ln>
                  <a:noFill/>
                </a:ln>
                <a:solidFill>
                  <a:schemeClr val="tx1"/>
                </a:solidFill>
                <a:effectLst/>
                <a:latin typeface="+mj-ea"/>
                <a:ea typeface="+mj-ea"/>
                <a:cs typeface="Times New Roman" pitchFamily="18" charset="0"/>
              </a:rPr>
              <a:t/>
            </a:r>
            <a:br>
              <a:rPr kumimoji="1" lang="en-US" altLang="ja-JP" sz="1400" b="0" i="0" u="none" strike="noStrike" cap="none" normalizeH="0" baseline="0" dirty="0" smtClean="0">
                <a:ln>
                  <a:noFill/>
                </a:ln>
                <a:solidFill>
                  <a:schemeClr val="tx1"/>
                </a:solidFill>
                <a:effectLst/>
                <a:latin typeface="+mj-ea"/>
                <a:ea typeface="+mj-ea"/>
                <a:cs typeface="Times New Roman" pitchFamily="18" charset="0"/>
              </a:rPr>
            </a:br>
            <a:r>
              <a:rPr kumimoji="1" lang="ja-JP" sz="1400" b="0" i="0" u="none" strike="noStrike" cap="none" normalizeH="0" baseline="0" dirty="0" smtClean="0">
                <a:ln>
                  <a:noFill/>
                </a:ln>
                <a:solidFill>
                  <a:schemeClr val="tx1"/>
                </a:solidFill>
                <a:effectLst/>
                <a:latin typeface="+mj-ea"/>
                <a:ea typeface="+mj-ea"/>
                <a:cs typeface="Times New Roman" pitchFamily="18" charset="0"/>
              </a:rPr>
              <a:t>（創業では用意できる資金に制約がある。百円の資金も１０回転すれば千円になる。）</a:t>
            </a:r>
            <a:endParaRPr kumimoji="1" lang="ja-JP" sz="1400" b="0" i="0" u="none" strike="noStrike" cap="none" normalizeH="0" baseline="0" dirty="0" smtClean="0">
              <a:ln>
                <a:noFill/>
              </a:ln>
              <a:solidFill>
                <a:schemeClr val="tx1"/>
              </a:solidFill>
              <a:effectLst/>
              <a:latin typeface="+mj-ea"/>
              <a:ea typeface="+mj-ea"/>
              <a:cs typeface="ＭＳ Ｐゴシック" pitchFamily="50" charset="-128"/>
            </a:endParaRPr>
          </a:p>
          <a:p>
            <a:pPr marL="623888" marR="0" lvl="1" indent="-254000" algn="l" defTabSz="914400" rtl="0" eaLnBrk="0" fontAlgn="base" latinLnBrk="0" hangingPunct="0">
              <a:lnSpc>
                <a:spcPct val="100000"/>
              </a:lnSpc>
              <a:spcBef>
                <a:spcPct val="0"/>
              </a:spcBef>
              <a:spcAft>
                <a:spcPct val="0"/>
              </a:spcAft>
              <a:buClrTx/>
              <a:buSzTx/>
              <a:buFont typeface="+mj-ea"/>
              <a:buAutoNum type="circleNumDbPlain"/>
            </a:pPr>
            <a:r>
              <a:rPr kumimoji="1" lang="ja-JP" sz="1400" b="0" i="0" u="none" strike="noStrike" cap="none" normalizeH="0" baseline="0" dirty="0" smtClean="0">
                <a:ln>
                  <a:noFill/>
                </a:ln>
                <a:solidFill>
                  <a:schemeClr val="tx1"/>
                </a:solidFill>
                <a:effectLst/>
                <a:latin typeface="+mj-ea"/>
                <a:ea typeface="+mj-ea"/>
                <a:cs typeface="Times New Roman" pitchFamily="18" charset="0"/>
              </a:rPr>
              <a:t>利幅を増やし、商売の元手と財産を蓄える。</a:t>
            </a:r>
            <a:endParaRPr kumimoji="1" lang="ja-JP" sz="1400" b="0" i="0" u="none" strike="noStrike" cap="none" normalizeH="0" baseline="0" dirty="0" smtClean="0">
              <a:ln>
                <a:noFill/>
              </a:ln>
              <a:solidFill>
                <a:schemeClr val="tx1"/>
              </a:solidFill>
              <a:effectLst/>
              <a:latin typeface="+mj-ea"/>
              <a:ea typeface="+mj-ea"/>
              <a:cs typeface="ＭＳ Ｐゴシック" pitchFamily="50" charset="-128"/>
            </a:endParaRPr>
          </a:p>
          <a:p>
            <a:pPr marL="623888" marR="0" lvl="1" indent="-254000" algn="l" defTabSz="914400" rtl="0" eaLnBrk="0" fontAlgn="base" latinLnBrk="0" hangingPunct="0">
              <a:lnSpc>
                <a:spcPct val="100000"/>
              </a:lnSpc>
              <a:spcBef>
                <a:spcPct val="0"/>
              </a:spcBef>
              <a:spcAft>
                <a:spcPct val="0"/>
              </a:spcAft>
              <a:buClrTx/>
              <a:buSzTx/>
              <a:buFont typeface="+mj-ea"/>
              <a:buAutoNum type="circleNumDbPlain"/>
            </a:pPr>
            <a:r>
              <a:rPr kumimoji="1" lang="ja-JP" sz="1400" b="0" i="0" u="none" strike="noStrike" cap="none" normalizeH="0" baseline="0" dirty="0" smtClean="0">
                <a:ln>
                  <a:noFill/>
                </a:ln>
                <a:solidFill>
                  <a:schemeClr val="tx1"/>
                </a:solidFill>
                <a:effectLst/>
                <a:latin typeface="+mj-ea"/>
                <a:ea typeface="+mj-ea"/>
                <a:cs typeface="Times New Roman" pitchFamily="18" charset="0"/>
              </a:rPr>
              <a:t>黒字でも倒産する。（勘定あって銭足らず）</a:t>
            </a:r>
            <a:endParaRPr kumimoji="1" lang="ja-JP" sz="1400" b="0" i="0" u="none" strike="noStrike" cap="none" normalizeH="0" baseline="0" dirty="0" smtClean="0">
              <a:ln>
                <a:noFill/>
              </a:ln>
              <a:solidFill>
                <a:schemeClr val="tx1"/>
              </a:solidFill>
              <a:effectLst/>
              <a:latin typeface="+mj-ea"/>
              <a:ea typeface="+mj-ea"/>
              <a:cs typeface="ＭＳ Ｐゴシック" pitchFamily="50" charset="-128"/>
            </a:endParaRPr>
          </a:p>
        </p:txBody>
      </p:sp>
      <p:sp>
        <p:nvSpPr>
          <p:cNvPr id="1027" name="Rectangle 3"/>
          <p:cNvSpPr>
            <a:spLocks noChangeArrowheads="1"/>
          </p:cNvSpPr>
          <p:nvPr/>
        </p:nvSpPr>
        <p:spPr bwMode="auto">
          <a:xfrm>
            <a:off x="857224" y="3429000"/>
            <a:ext cx="7715304" cy="13849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sz="1400" b="1" i="0" u="none" strike="noStrike" cap="none" normalizeH="0" baseline="0" dirty="0" smtClean="0">
                <a:ln>
                  <a:noFill/>
                </a:ln>
                <a:solidFill>
                  <a:schemeClr val="tx1"/>
                </a:solidFill>
                <a:effectLst/>
                <a:latin typeface="+mj-ea"/>
                <a:ea typeface="+mj-ea"/>
                <a:cs typeface="Times New Roman" pitchFamily="18" charset="0"/>
              </a:rPr>
              <a:t>（２）儲けるとは？</a:t>
            </a:r>
            <a:endParaRPr kumimoji="1" lang="ja-JP" sz="1400" b="0" i="0" u="none" strike="noStrike" cap="none" normalizeH="0" baseline="0" dirty="0" smtClean="0">
              <a:ln>
                <a:noFill/>
              </a:ln>
              <a:solidFill>
                <a:schemeClr val="tx1"/>
              </a:solidFill>
              <a:effectLst/>
              <a:latin typeface="+mj-ea"/>
              <a:ea typeface="+mj-ea"/>
              <a:cs typeface="ＭＳ Ｐゴシック" pitchFamily="50" charset="-128"/>
            </a:endParaRPr>
          </a:p>
          <a:p>
            <a:pPr marL="533400" indent="-228600" eaLnBrk="0" fontAlgn="base" hangingPunct="0">
              <a:spcBef>
                <a:spcPct val="0"/>
              </a:spcBef>
              <a:spcAft>
                <a:spcPct val="0"/>
              </a:spcAft>
              <a:buFont typeface="+mj-ea"/>
              <a:buAutoNum type="circleNumDbPlain"/>
            </a:pPr>
            <a:r>
              <a:rPr kumimoji="1" lang="ja-JP" sz="1400" b="0" i="0" u="none" strike="noStrike" cap="none" normalizeH="0" baseline="0" dirty="0" smtClean="0">
                <a:ln>
                  <a:noFill/>
                </a:ln>
                <a:solidFill>
                  <a:schemeClr val="tx1"/>
                </a:solidFill>
                <a:effectLst/>
                <a:latin typeface="+mj-ea"/>
                <a:ea typeface="+mj-ea"/>
                <a:cs typeface="Times New Roman" pitchFamily="18" charset="0"/>
              </a:rPr>
              <a:t>儲けるとは、信者を作ること。</a:t>
            </a:r>
            <a:r>
              <a:rPr lang="en-US" altLang="ja-JP" sz="1400" dirty="0" smtClean="0">
                <a:latin typeface="+mj-ea"/>
                <a:ea typeface="+mj-ea"/>
                <a:cs typeface="Times New Roman" pitchFamily="18" charset="0"/>
              </a:rPr>
              <a:t/>
            </a:r>
            <a:br>
              <a:rPr lang="en-US" altLang="ja-JP" sz="1400" dirty="0" smtClean="0">
                <a:latin typeface="+mj-ea"/>
                <a:ea typeface="+mj-ea"/>
                <a:cs typeface="Times New Roman" pitchFamily="18" charset="0"/>
              </a:rPr>
            </a:br>
            <a:r>
              <a:rPr kumimoji="1" lang="ja-JP" sz="1400" b="0" i="0" u="none" strike="noStrike" cap="none" normalizeH="0" baseline="0" dirty="0" smtClean="0">
                <a:ln>
                  <a:noFill/>
                </a:ln>
                <a:solidFill>
                  <a:schemeClr val="tx1"/>
                </a:solidFill>
                <a:effectLst/>
                <a:latin typeface="+mj-ea"/>
                <a:ea typeface="+mj-ea"/>
                <a:cs typeface="Times New Roman" pitchFamily="18" charset="0"/>
              </a:rPr>
              <a:t>（売る前のお世辞より、売った後の奉仕が大事、これこそが永久のお客を作る。）</a:t>
            </a:r>
            <a:endParaRPr kumimoji="1" lang="en-US" altLang="ja-JP" sz="1400" b="0" i="0" u="none" strike="noStrike" cap="none" normalizeH="0" baseline="0" dirty="0" smtClean="0">
              <a:ln>
                <a:noFill/>
              </a:ln>
              <a:solidFill>
                <a:schemeClr val="tx1"/>
              </a:solidFill>
              <a:effectLst/>
              <a:latin typeface="+mj-ea"/>
              <a:ea typeface="+mj-ea"/>
              <a:cs typeface="Times New Roman" pitchFamily="18" charset="0"/>
            </a:endParaRPr>
          </a:p>
          <a:p>
            <a:pPr marL="533400" marR="0" lvl="1" indent="-228600" algn="l" defTabSz="914400" rtl="0" eaLnBrk="0" fontAlgn="base" latinLnBrk="0" hangingPunct="0">
              <a:lnSpc>
                <a:spcPct val="100000"/>
              </a:lnSpc>
              <a:spcBef>
                <a:spcPct val="0"/>
              </a:spcBef>
              <a:spcAft>
                <a:spcPct val="0"/>
              </a:spcAft>
              <a:buClrTx/>
              <a:buSzTx/>
              <a:buFont typeface="+mj-ea"/>
              <a:buAutoNum type="circleNumDbPlain"/>
              <a:tabLst/>
            </a:pPr>
            <a:r>
              <a:rPr lang="ja-JP" altLang="en-US" sz="1400" dirty="0" smtClean="0">
                <a:latin typeface="+mj-ea"/>
                <a:ea typeface="+mj-ea"/>
                <a:cs typeface="Times New Roman" pitchFamily="18" charset="0"/>
              </a:rPr>
              <a:t>提供</a:t>
            </a:r>
            <a:r>
              <a:rPr kumimoji="1" lang="ja-JP" altLang="en-US" sz="1400" b="0" i="0" u="none" strike="noStrike" cap="none" normalizeH="0" baseline="0" dirty="0" smtClean="0">
                <a:ln>
                  <a:noFill/>
                </a:ln>
                <a:solidFill>
                  <a:schemeClr val="tx1"/>
                </a:solidFill>
                <a:effectLst/>
                <a:latin typeface="+mj-ea"/>
                <a:ea typeface="+mj-ea"/>
                <a:cs typeface="Times New Roman" pitchFamily="18" charset="0"/>
              </a:rPr>
              <a:t>する商品やサービスの価値をお客様が認めてくれ、それを購入してくれるからこそ儲かるのだと心得て欲しい。</a:t>
            </a:r>
            <a:r>
              <a:rPr kumimoji="1" lang="ja-JP" altLang="en-US" sz="1400" b="0" i="0" u="none" strike="noStrike" cap="none" normalizeH="0" baseline="0" dirty="0" smtClean="0">
                <a:ln>
                  <a:noFill/>
                </a:ln>
                <a:solidFill>
                  <a:schemeClr val="tx1"/>
                </a:solidFill>
                <a:effectLst/>
                <a:latin typeface="+mj-ea"/>
                <a:ea typeface="+mj-ea"/>
                <a:cs typeface="ＭＳ Ｐゴシック" pitchFamily="50" charset="-128"/>
              </a:rPr>
              <a:t> </a:t>
            </a:r>
          </a:p>
          <a:p>
            <a:pPr marL="533400" marR="0" lvl="1" indent="-228600" algn="l" defTabSz="914400" rtl="0" eaLnBrk="0" fontAlgn="base" latinLnBrk="0" hangingPunct="0">
              <a:lnSpc>
                <a:spcPct val="100000"/>
              </a:lnSpc>
              <a:spcBef>
                <a:spcPct val="0"/>
              </a:spcBef>
              <a:spcAft>
                <a:spcPct val="0"/>
              </a:spcAft>
              <a:buClrTx/>
              <a:buSzTx/>
              <a:buFont typeface="+mj-ea"/>
              <a:buAutoNum type="circleNumDbPlain"/>
              <a:tabLst/>
            </a:pPr>
            <a:r>
              <a:rPr kumimoji="1" lang="ja-JP" sz="1400" b="0" i="0" u="none" strike="noStrike" cap="none" normalizeH="0" baseline="0" dirty="0" smtClean="0">
                <a:ln>
                  <a:noFill/>
                </a:ln>
                <a:solidFill>
                  <a:schemeClr val="tx1"/>
                </a:solidFill>
                <a:effectLst/>
                <a:latin typeface="+mj-ea"/>
                <a:ea typeface="+mj-ea"/>
                <a:cs typeface="Times New Roman" pitchFamily="18" charset="0"/>
              </a:rPr>
              <a:t>信用は商売の命。</a:t>
            </a:r>
            <a:endParaRPr kumimoji="1" lang="ja-JP" sz="1400" b="0" i="0" u="none" strike="noStrike" cap="none" normalizeH="0" baseline="0" dirty="0" smtClean="0">
              <a:ln>
                <a:noFill/>
              </a:ln>
              <a:solidFill>
                <a:schemeClr val="tx1"/>
              </a:solidFill>
              <a:effectLst/>
              <a:latin typeface="+mj-ea"/>
              <a:ea typeface="+mj-ea"/>
              <a:cs typeface="ＭＳ Ｐゴシック" pitchFamily="50" charset="-128"/>
            </a:endParaRPr>
          </a:p>
        </p:txBody>
      </p:sp>
      <p:sp>
        <p:nvSpPr>
          <p:cNvPr id="1028" name="Rectangle 4"/>
          <p:cNvSpPr>
            <a:spLocks noChangeArrowheads="1"/>
          </p:cNvSpPr>
          <p:nvPr/>
        </p:nvSpPr>
        <p:spPr bwMode="auto">
          <a:xfrm>
            <a:off x="928662" y="5072074"/>
            <a:ext cx="7215238" cy="116955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sz="1400" b="1" i="0" u="none" strike="noStrike" cap="none" normalizeH="0" baseline="0" dirty="0" smtClean="0">
                <a:ln>
                  <a:noFill/>
                </a:ln>
                <a:solidFill>
                  <a:schemeClr val="tx1"/>
                </a:solidFill>
                <a:effectLst/>
                <a:latin typeface="+mj-ea"/>
                <a:ea typeface="+mj-ea"/>
                <a:cs typeface="Times New Roman" pitchFamily="18" charset="0"/>
              </a:rPr>
              <a:t>（３）倒産とは？</a:t>
            </a:r>
            <a:endParaRPr kumimoji="1" lang="ja-JP" sz="1400" b="0" i="0" u="none" strike="noStrike" cap="none" normalizeH="0" baseline="0" dirty="0" smtClean="0">
              <a:ln>
                <a:noFill/>
              </a:ln>
              <a:solidFill>
                <a:schemeClr val="tx1"/>
              </a:solidFill>
              <a:effectLst/>
              <a:latin typeface="+mj-ea"/>
              <a:ea typeface="+mj-ea"/>
              <a:cs typeface="ＭＳ Ｐゴシック" pitchFamily="50" charset="-128"/>
            </a:endParaRPr>
          </a:p>
          <a:p>
            <a:pPr marL="446088" marR="0" lvl="0" indent="-228600" algn="l" defTabSz="914400" rtl="0" eaLnBrk="0" fontAlgn="base" latinLnBrk="0" hangingPunct="0">
              <a:lnSpc>
                <a:spcPct val="100000"/>
              </a:lnSpc>
              <a:spcBef>
                <a:spcPct val="0"/>
              </a:spcBef>
              <a:spcAft>
                <a:spcPct val="0"/>
              </a:spcAft>
              <a:buClrTx/>
              <a:buSzTx/>
              <a:buFont typeface="+mj-ea"/>
              <a:buAutoNum type="circleNumDbPlain"/>
              <a:tabLst/>
            </a:pPr>
            <a:r>
              <a:rPr kumimoji="1" lang="ja-JP" sz="1400" b="0" i="0" u="none" strike="noStrike" cap="none" normalizeH="0" baseline="0" dirty="0" smtClean="0">
                <a:ln>
                  <a:noFill/>
                </a:ln>
                <a:solidFill>
                  <a:schemeClr val="tx1"/>
                </a:solidFill>
                <a:effectLst/>
                <a:latin typeface="+mj-ea"/>
                <a:ea typeface="+mj-ea"/>
                <a:cs typeface="Times New Roman" pitchFamily="18" charset="0"/>
              </a:rPr>
              <a:t>赤字が積もり積もって債務超過に</a:t>
            </a:r>
            <a:r>
              <a:rPr lang="ja-JP" altLang="en-US" sz="1400" dirty="0" smtClean="0">
                <a:latin typeface="+mj-ea"/>
                <a:ea typeface="+mj-ea"/>
                <a:cs typeface="Times New Roman" pitchFamily="18" charset="0"/>
              </a:rPr>
              <a:t>な</a:t>
            </a:r>
            <a:r>
              <a:rPr lang="ja-JP" altLang="en-US" sz="1400" dirty="0">
                <a:latin typeface="+mj-ea"/>
                <a:ea typeface="+mj-ea"/>
                <a:cs typeface="Times New Roman" pitchFamily="18" charset="0"/>
              </a:rPr>
              <a:t>り</a:t>
            </a:r>
            <a:r>
              <a:rPr kumimoji="1" lang="ja-JP" sz="1400" b="0" i="0" u="none" strike="noStrike" cap="none" normalizeH="0" baseline="0" dirty="0" smtClean="0">
                <a:ln>
                  <a:noFill/>
                </a:ln>
                <a:solidFill>
                  <a:schemeClr val="tx1"/>
                </a:solidFill>
                <a:effectLst/>
                <a:latin typeface="+mj-ea"/>
                <a:ea typeface="+mj-ea"/>
                <a:cs typeface="Times New Roman" pitchFamily="18" charset="0"/>
              </a:rPr>
              <a:t>、約束を実行するための資金繰りに失敗したとき、事業の存続が困難になり倒産します。</a:t>
            </a:r>
            <a:endParaRPr kumimoji="1" lang="ja-JP" sz="1400" b="0" i="0" u="none" strike="noStrike" cap="none" normalizeH="0" baseline="0" dirty="0" smtClean="0">
              <a:ln>
                <a:noFill/>
              </a:ln>
              <a:solidFill>
                <a:schemeClr val="tx1"/>
              </a:solidFill>
              <a:effectLst/>
              <a:latin typeface="+mj-ea"/>
              <a:ea typeface="+mj-ea"/>
              <a:cs typeface="ＭＳ Ｐゴシック" pitchFamily="50" charset="-128"/>
            </a:endParaRPr>
          </a:p>
          <a:p>
            <a:pPr marL="446088" marR="0" lvl="0" indent="-228600" algn="l" defTabSz="914400" rtl="0" eaLnBrk="0" fontAlgn="base" latinLnBrk="0" hangingPunct="0">
              <a:lnSpc>
                <a:spcPct val="100000"/>
              </a:lnSpc>
              <a:spcBef>
                <a:spcPct val="0"/>
              </a:spcBef>
              <a:spcAft>
                <a:spcPct val="0"/>
              </a:spcAft>
              <a:buClrTx/>
              <a:buSzTx/>
              <a:buFont typeface="+mj-ea"/>
              <a:buAutoNum type="circleNumDbPlain"/>
              <a:tabLst/>
            </a:pPr>
            <a:r>
              <a:rPr kumimoji="1" lang="ja-JP" sz="1400" b="0" i="0" u="none" strike="noStrike" cap="none" normalizeH="0" baseline="0" dirty="0" smtClean="0">
                <a:ln>
                  <a:noFill/>
                </a:ln>
                <a:solidFill>
                  <a:schemeClr val="tx1"/>
                </a:solidFill>
                <a:effectLst/>
                <a:latin typeface="+mj-ea"/>
                <a:ea typeface="+mj-ea"/>
                <a:cs typeface="Times New Roman" pitchFamily="18" charset="0"/>
              </a:rPr>
              <a:t>逆に赤字が続いても資金繰りさえつけば倒産はしません。</a:t>
            </a:r>
            <a:endParaRPr kumimoji="1" lang="ja-JP" sz="1400" b="0" i="0" u="none" strike="noStrike" cap="none" normalizeH="0" baseline="0" dirty="0" smtClean="0">
              <a:ln>
                <a:noFill/>
              </a:ln>
              <a:solidFill>
                <a:schemeClr val="tx1"/>
              </a:solidFill>
              <a:effectLst/>
              <a:latin typeface="+mj-ea"/>
              <a:ea typeface="+mj-ea"/>
              <a:cs typeface="ＭＳ Ｐゴシック" pitchFamily="50" charset="-128"/>
            </a:endParaRPr>
          </a:p>
          <a:p>
            <a:pPr marL="446088" marR="0" lvl="0" indent="-228600" algn="l" defTabSz="914400" rtl="0" eaLnBrk="0" fontAlgn="base" latinLnBrk="0" hangingPunct="0">
              <a:lnSpc>
                <a:spcPct val="100000"/>
              </a:lnSpc>
              <a:spcBef>
                <a:spcPct val="0"/>
              </a:spcBef>
              <a:spcAft>
                <a:spcPct val="0"/>
              </a:spcAft>
              <a:buClrTx/>
              <a:buSzTx/>
              <a:buFont typeface="+mj-ea"/>
              <a:buAutoNum type="circleNumDbPlain"/>
              <a:tabLst/>
            </a:pPr>
            <a:r>
              <a:rPr kumimoji="1" lang="ja-JP" sz="1400" b="0" i="0" u="none" strike="noStrike" cap="none" normalizeH="0" baseline="0" dirty="0" smtClean="0">
                <a:ln>
                  <a:noFill/>
                </a:ln>
                <a:solidFill>
                  <a:schemeClr val="tx1"/>
                </a:solidFill>
                <a:effectLst/>
                <a:latin typeface="+mj-ea"/>
                <a:ea typeface="+mj-ea"/>
                <a:cs typeface="Times New Roman" pitchFamily="18" charset="0"/>
              </a:rPr>
              <a:t>帳簿上で黒字であっても、資金が不足して倒産することを黒字倒産といいます。</a:t>
            </a:r>
            <a:endParaRPr kumimoji="1" lang="ja-JP" sz="1400" b="0" i="0" u="none" strike="noStrike" cap="none" normalizeH="0" baseline="0" dirty="0" smtClean="0">
              <a:ln>
                <a:noFill/>
              </a:ln>
              <a:solidFill>
                <a:schemeClr val="tx1"/>
              </a:solidFill>
              <a:effectLst/>
              <a:latin typeface="+mj-ea"/>
              <a:ea typeface="+mj-ea"/>
              <a:cs typeface="ＭＳ Ｐゴシック" pitchFamily="50" charset="-128"/>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642910" y="428604"/>
            <a:ext cx="8143932" cy="3416320"/>
          </a:xfrm>
          <a:prstGeom prst="rect">
            <a:avLst/>
          </a:prstGeom>
        </p:spPr>
        <p:txBody>
          <a:bodyPr wrap="square">
            <a:spAutoFit/>
          </a:bodyPr>
          <a:lstStyle/>
          <a:p>
            <a:r>
              <a:rPr lang="en-US" altLang="ja-JP" b="1" dirty="0" smtClean="0"/>
              <a:t>2)</a:t>
            </a:r>
            <a:r>
              <a:rPr lang="ja-JP" altLang="en-US" b="1" dirty="0" smtClean="0"/>
              <a:t>自身の資金力の洗い出し</a:t>
            </a:r>
          </a:p>
          <a:p>
            <a:endParaRPr lang="en-US" altLang="ja-JP" dirty="0" smtClean="0"/>
          </a:p>
          <a:p>
            <a:endParaRPr lang="en-US" altLang="ja-JP" dirty="0" smtClean="0"/>
          </a:p>
          <a:p>
            <a:r>
              <a:rPr lang="ja-JP" altLang="en-US" dirty="0" smtClean="0"/>
              <a:t>	 </a:t>
            </a:r>
            <a:r>
              <a:rPr lang="ja-JP" altLang="en-US" sz="2000" dirty="0" smtClean="0"/>
              <a:t>□自己資金</a:t>
            </a:r>
            <a:endParaRPr lang="en-US" altLang="ja-JP" dirty="0" smtClean="0"/>
          </a:p>
          <a:p>
            <a:r>
              <a:rPr lang="en-US" altLang="ja-JP" dirty="0" smtClean="0"/>
              <a:t>		</a:t>
            </a:r>
            <a:r>
              <a:rPr lang="ja-JP" altLang="en-US" sz="1400" dirty="0" smtClean="0"/>
              <a:t>（預貯金、積立金、保険・共済、有価証券、不動産、自動車、貴金属、書画・骨董、</a:t>
            </a:r>
            <a:r>
              <a:rPr lang="en-US" altLang="ja-JP" sz="1400" dirty="0" smtClean="0"/>
              <a:t>		</a:t>
            </a:r>
            <a:r>
              <a:rPr lang="ja-JP" altLang="en-US" sz="1400" dirty="0" smtClean="0"/>
              <a:t>退職金、その他）</a:t>
            </a:r>
            <a:endParaRPr lang="en-US" altLang="ja-JP" dirty="0" smtClean="0"/>
          </a:p>
          <a:p>
            <a:endParaRPr lang="ja-JP" altLang="en-US" dirty="0" smtClean="0"/>
          </a:p>
          <a:p>
            <a:r>
              <a:rPr lang="ja-JP" altLang="en-US" dirty="0" smtClean="0"/>
              <a:t>	 </a:t>
            </a:r>
            <a:r>
              <a:rPr lang="ja-JP" altLang="en-US" sz="2000" dirty="0" smtClean="0"/>
              <a:t>□負債</a:t>
            </a:r>
            <a:endParaRPr lang="en-US" altLang="ja-JP" dirty="0" smtClean="0"/>
          </a:p>
          <a:p>
            <a:r>
              <a:rPr lang="en-US" altLang="ja-JP" dirty="0" smtClean="0"/>
              <a:t>		</a:t>
            </a:r>
            <a:r>
              <a:rPr lang="ja-JP" altLang="en-US" sz="1400" dirty="0" smtClean="0"/>
              <a:t>（各種ローン、滞納金、その他）</a:t>
            </a:r>
            <a:endParaRPr lang="en-US" altLang="ja-JP" dirty="0" smtClean="0"/>
          </a:p>
          <a:p>
            <a:endParaRPr lang="ja-JP" altLang="en-US" dirty="0" smtClean="0"/>
          </a:p>
          <a:p>
            <a:r>
              <a:rPr lang="ja-JP" altLang="en-US" dirty="0" smtClean="0"/>
              <a:t>	</a:t>
            </a:r>
            <a:r>
              <a:rPr lang="ja-JP" altLang="en-US" sz="2000" dirty="0" smtClean="0"/>
              <a:t> □生活費</a:t>
            </a:r>
            <a:endParaRPr lang="en-US" altLang="ja-JP" dirty="0" smtClean="0"/>
          </a:p>
          <a:p>
            <a:r>
              <a:rPr lang="en-US" altLang="ja-JP" dirty="0" smtClean="0"/>
              <a:t>		</a:t>
            </a:r>
            <a:r>
              <a:rPr lang="ja-JP" altLang="en-US" sz="1400" dirty="0" smtClean="0"/>
              <a:t>（衣食住の費用、日々の経費、緊急時の費用、その他）</a:t>
            </a:r>
            <a:endParaRPr lang="ja-JP" alt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500034" y="285728"/>
            <a:ext cx="1426994" cy="369332"/>
          </a:xfrm>
          <a:prstGeom prst="rect">
            <a:avLst/>
          </a:prstGeom>
        </p:spPr>
        <p:txBody>
          <a:bodyPr wrap="none">
            <a:spAutoFit/>
          </a:bodyPr>
          <a:lstStyle/>
          <a:p>
            <a:r>
              <a:rPr lang="ja-JP" altLang="en-US" b="1" dirty="0" smtClean="0">
                <a:latin typeface="ＭＳ Ｐゴシック" pitchFamily="50" charset="-128"/>
                <a:ea typeface="ＭＳ Ｐゴシック" pitchFamily="50" charset="-128"/>
              </a:rPr>
              <a:t>３</a:t>
            </a:r>
            <a:r>
              <a:rPr lang="zh-TW" altLang="en-US" b="1" dirty="0" smtClean="0">
                <a:latin typeface="ＭＳ Ｐゴシック" pitchFamily="50" charset="-128"/>
                <a:ea typeface="ＭＳ Ｐゴシック" pitchFamily="50" charset="-128"/>
              </a:rPr>
              <a:t>．資金調達</a:t>
            </a:r>
            <a:endParaRPr lang="ja-JP" altLang="en-US" b="1" dirty="0">
              <a:latin typeface="ＭＳ Ｐゴシック" pitchFamily="50" charset="-128"/>
              <a:ea typeface="ＭＳ Ｐゴシック" pitchFamily="50" charset="-128"/>
            </a:endParaRPr>
          </a:p>
        </p:txBody>
      </p:sp>
      <p:sp>
        <p:nvSpPr>
          <p:cNvPr id="3" name="正方形/長方形 2"/>
          <p:cNvSpPr/>
          <p:nvPr/>
        </p:nvSpPr>
        <p:spPr>
          <a:xfrm>
            <a:off x="857224" y="857232"/>
            <a:ext cx="7786742" cy="1261884"/>
          </a:xfrm>
          <a:prstGeom prst="rect">
            <a:avLst/>
          </a:prstGeom>
        </p:spPr>
        <p:txBody>
          <a:bodyPr wrap="square">
            <a:spAutoFit/>
          </a:bodyPr>
          <a:lstStyle/>
          <a:p>
            <a:r>
              <a:rPr lang="en-US" altLang="ja-JP" sz="1600" dirty="0" smtClean="0"/>
              <a:t>1)</a:t>
            </a:r>
            <a:r>
              <a:rPr lang="ja-JP" altLang="en-US" sz="1600" dirty="0" smtClean="0"/>
              <a:t>調達金額の決定</a:t>
            </a:r>
          </a:p>
          <a:p>
            <a:endParaRPr lang="ja-JP" altLang="en-US" dirty="0" smtClean="0"/>
          </a:p>
          <a:p>
            <a:pPr marL="363538"/>
            <a:r>
              <a:rPr lang="ja-JP" altLang="en-US" sz="1400" dirty="0" smtClean="0"/>
              <a:t>事業に必要な資金から自己資金を差し引いた残り不足分をすべて調達に頼るのではなく、開業資金を見直し減額修正したり、自己資金の見落としを資産参入したりして、調達必要額の減額に努めます。</a:t>
            </a:r>
            <a:endParaRPr lang="ja-JP" altLang="en-US" sz="1400" dirty="0"/>
          </a:p>
        </p:txBody>
      </p:sp>
      <p:sp>
        <p:nvSpPr>
          <p:cNvPr id="4" name="正方形/長方形 3"/>
          <p:cNvSpPr/>
          <p:nvPr/>
        </p:nvSpPr>
        <p:spPr>
          <a:xfrm>
            <a:off x="857224" y="2486751"/>
            <a:ext cx="8286776" cy="2585323"/>
          </a:xfrm>
          <a:prstGeom prst="rect">
            <a:avLst/>
          </a:prstGeom>
        </p:spPr>
        <p:txBody>
          <a:bodyPr wrap="square">
            <a:spAutoFit/>
          </a:bodyPr>
          <a:lstStyle/>
          <a:p>
            <a:r>
              <a:rPr lang="en-US" altLang="ja-JP" sz="1600" dirty="0" smtClean="0"/>
              <a:t>2)</a:t>
            </a:r>
            <a:r>
              <a:rPr lang="ja-JP" altLang="en-US" sz="1600" dirty="0" smtClean="0"/>
              <a:t>資金調達方法と調達先</a:t>
            </a:r>
          </a:p>
          <a:p>
            <a:endParaRPr lang="ja-JP" altLang="en-US" sz="1600" dirty="0" smtClean="0"/>
          </a:p>
          <a:p>
            <a:pPr marL="363538"/>
            <a:r>
              <a:rPr lang="ja-JP" altLang="en-US" sz="1400" dirty="0" smtClean="0"/>
              <a:t>　</a:t>
            </a:r>
            <a:r>
              <a:rPr lang="en-US" altLang="ja-JP" sz="1400" dirty="0" smtClean="0"/>
              <a:t>VC</a:t>
            </a:r>
            <a:r>
              <a:rPr lang="ja-JP" altLang="en-US" sz="1400" dirty="0" smtClean="0"/>
              <a:t>（ベンチャーキャピタル）や都市銀行はハードルが高い。</a:t>
            </a:r>
            <a:endParaRPr lang="en-US" altLang="ja-JP" sz="1400" dirty="0" smtClean="0"/>
          </a:p>
          <a:p>
            <a:endParaRPr lang="ja-JP" altLang="en-US" sz="1400" dirty="0" smtClean="0"/>
          </a:p>
          <a:p>
            <a:pPr marL="363538"/>
            <a:r>
              <a:rPr lang="ja-JP" altLang="en-US" sz="1400" dirty="0" smtClean="0"/>
              <a:t>　公的資金が有利</a:t>
            </a:r>
            <a:endParaRPr lang="en-US" altLang="ja-JP" sz="1400" dirty="0" smtClean="0"/>
          </a:p>
          <a:p>
            <a:pPr marL="363538"/>
            <a:endParaRPr lang="ja-JP" altLang="en-US" sz="1400" dirty="0" smtClean="0"/>
          </a:p>
          <a:p>
            <a:pPr marL="363538"/>
            <a:r>
              <a:rPr lang="ja-JP" altLang="en-US" sz="1400" dirty="0" smtClean="0"/>
              <a:t>	①日本政策金融公庫</a:t>
            </a:r>
            <a:endParaRPr lang="en-US" altLang="ja-JP" sz="1400" dirty="0" smtClean="0"/>
          </a:p>
          <a:p>
            <a:pPr marL="363538"/>
            <a:r>
              <a:rPr lang="en-US" altLang="ja-JP" sz="1200" dirty="0"/>
              <a:t>	</a:t>
            </a:r>
            <a:r>
              <a:rPr lang="ja-JP" altLang="en-US" sz="1200" dirty="0" smtClean="0"/>
              <a:t>　　（創業２年以内、</a:t>
            </a:r>
            <a:r>
              <a:rPr lang="en-US" altLang="ja-JP" sz="1200" dirty="0" smtClean="0"/>
              <a:t>3,000</a:t>
            </a:r>
            <a:r>
              <a:rPr lang="ja-JP" altLang="en-US" sz="1200" dirty="0" smtClean="0"/>
              <a:t>万円　利率</a:t>
            </a:r>
            <a:r>
              <a:rPr lang="en-US" altLang="ja-JP" sz="1200" dirty="0" smtClean="0"/>
              <a:t>3%</a:t>
            </a:r>
            <a:r>
              <a:rPr lang="ja-JP" altLang="en-US" sz="1200" dirty="0" smtClean="0"/>
              <a:t>以下、運転</a:t>
            </a:r>
            <a:r>
              <a:rPr lang="en-US" altLang="ja-JP" sz="1200" dirty="0" smtClean="0"/>
              <a:t>max1,500</a:t>
            </a:r>
            <a:r>
              <a:rPr lang="ja-JP" altLang="en-US" sz="1200" dirty="0" smtClean="0"/>
              <a:t>万円・設備）</a:t>
            </a:r>
            <a:endParaRPr lang="ja-JP" altLang="en-US" sz="1600" dirty="0" smtClean="0"/>
          </a:p>
          <a:p>
            <a:pPr marL="363538"/>
            <a:r>
              <a:rPr lang="ja-JP" altLang="en-US" sz="1600" dirty="0" smtClean="0"/>
              <a:t>	</a:t>
            </a:r>
            <a:r>
              <a:rPr lang="ja-JP" altLang="en-US" sz="1400" dirty="0" smtClean="0"/>
              <a:t>②地方自治体（都道府県、市区町村）</a:t>
            </a:r>
            <a:endParaRPr lang="en-US" altLang="ja-JP" sz="1400" dirty="0" smtClean="0"/>
          </a:p>
          <a:p>
            <a:pPr marL="363538"/>
            <a:r>
              <a:rPr lang="en-US" altLang="ja-JP" sz="1600" dirty="0"/>
              <a:t>	</a:t>
            </a:r>
            <a:r>
              <a:rPr lang="ja-JP" altLang="en-US" sz="1600" dirty="0" smtClean="0"/>
              <a:t>　　</a:t>
            </a:r>
            <a:r>
              <a:rPr lang="ja-JP" altLang="en-US" sz="1200" dirty="0" smtClean="0"/>
              <a:t>杉並区　創業１年以内　</a:t>
            </a:r>
            <a:r>
              <a:rPr lang="en-US" altLang="ja-JP" sz="1200" dirty="0" smtClean="0"/>
              <a:t>1,500</a:t>
            </a:r>
            <a:r>
              <a:rPr lang="ja-JP" altLang="en-US" sz="1200" dirty="0" smtClean="0"/>
              <a:t>万円　運転・設備、利率</a:t>
            </a:r>
            <a:r>
              <a:rPr lang="en-US" altLang="ja-JP" sz="1200" dirty="0" smtClean="0"/>
              <a:t>2</a:t>
            </a:r>
            <a:r>
              <a:rPr lang="ja-JP" altLang="en-US" sz="1200" dirty="0" smtClean="0"/>
              <a:t>％、利子補給</a:t>
            </a:r>
            <a:r>
              <a:rPr lang="en-US" altLang="ja-JP" sz="1200" dirty="0" smtClean="0"/>
              <a:t>1.33</a:t>
            </a:r>
            <a:r>
              <a:rPr lang="ja-JP" altLang="en-US" sz="1200" dirty="0" smtClean="0"/>
              <a:t>％）</a:t>
            </a:r>
          </a:p>
          <a:p>
            <a:pPr marL="363538"/>
            <a:r>
              <a:rPr lang="ja-JP" altLang="en-US" sz="1600" dirty="0" smtClean="0"/>
              <a:t>	</a:t>
            </a:r>
            <a:r>
              <a:rPr lang="ja-JP" altLang="en-US" sz="1400" dirty="0" smtClean="0"/>
              <a:t>③地方銀行（地銀、信金、信組）</a:t>
            </a:r>
            <a:endParaRPr lang="ja-JP" altLang="en-US" sz="1400" dirty="0"/>
          </a:p>
        </p:txBody>
      </p:sp>
      <p:sp>
        <p:nvSpPr>
          <p:cNvPr id="5" name="正方形/長方形 4"/>
          <p:cNvSpPr/>
          <p:nvPr/>
        </p:nvSpPr>
        <p:spPr>
          <a:xfrm>
            <a:off x="826934" y="5408931"/>
            <a:ext cx="7572428" cy="1077218"/>
          </a:xfrm>
          <a:prstGeom prst="rect">
            <a:avLst/>
          </a:prstGeom>
        </p:spPr>
        <p:txBody>
          <a:bodyPr wrap="square">
            <a:spAutoFit/>
          </a:bodyPr>
          <a:lstStyle/>
          <a:p>
            <a:r>
              <a:rPr lang="en-US" altLang="ja-JP" sz="1600" dirty="0" smtClean="0"/>
              <a:t>3)</a:t>
            </a:r>
            <a:r>
              <a:rPr lang="ja-JP" altLang="en-US" sz="1600" dirty="0" smtClean="0"/>
              <a:t>調達コスト</a:t>
            </a:r>
          </a:p>
          <a:p>
            <a:endParaRPr lang="ja-JP" altLang="en-US" sz="1600" dirty="0" smtClean="0"/>
          </a:p>
          <a:p>
            <a:pPr marL="363538"/>
            <a:r>
              <a:rPr lang="ja-JP" altLang="en-US" sz="1600" dirty="0" smtClean="0"/>
              <a:t>　</a:t>
            </a:r>
            <a:r>
              <a:rPr lang="ja-JP" altLang="en-US" sz="1400" dirty="0" smtClean="0"/>
              <a:t>融資のケースは、元金に利息を考慮しなければならない。</a:t>
            </a:r>
          </a:p>
          <a:p>
            <a:pPr marL="363538"/>
            <a:r>
              <a:rPr lang="ja-JP" altLang="en-US" sz="1400" dirty="0" smtClean="0"/>
              <a:t>　この利息：調達コストや、出資者への配当も配慮が必要。</a:t>
            </a:r>
            <a:endParaRPr lang="ja-JP" altLang="en-US" sz="14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755576" y="323278"/>
            <a:ext cx="7992888" cy="5909310"/>
          </a:xfrm>
          <a:prstGeom prst="rect">
            <a:avLst/>
          </a:prstGeom>
        </p:spPr>
        <p:txBody>
          <a:bodyPr wrap="square">
            <a:spAutoFit/>
          </a:bodyPr>
          <a:lstStyle/>
          <a:p>
            <a:r>
              <a:rPr lang="en-US" altLang="ja-JP" sz="1600" dirty="0" smtClean="0"/>
              <a:t>4)</a:t>
            </a:r>
            <a:r>
              <a:rPr lang="ja-JP" altLang="en-US" sz="1600" dirty="0" smtClean="0"/>
              <a:t>助成金制度</a:t>
            </a:r>
          </a:p>
          <a:p>
            <a:endParaRPr lang="ja-JP" altLang="en-US" dirty="0" smtClean="0"/>
          </a:p>
          <a:p>
            <a:r>
              <a:rPr lang="ja-JP" altLang="en-US" dirty="0" smtClean="0"/>
              <a:t>　</a:t>
            </a:r>
            <a:r>
              <a:rPr lang="ja-JP" altLang="en-US" sz="1400" b="1" dirty="0"/>
              <a:t>助成金</a:t>
            </a:r>
            <a:r>
              <a:rPr lang="ja-JP" altLang="en-US" sz="1400" dirty="0"/>
              <a:t>とは、融資とは異なり、返済の必要がない資金を指します</a:t>
            </a:r>
            <a:r>
              <a:rPr lang="ja-JP" altLang="en-US" sz="1400" dirty="0" smtClean="0"/>
              <a:t>。</a:t>
            </a:r>
            <a:endParaRPr lang="en-US" altLang="ja-JP" sz="1600" dirty="0" smtClean="0"/>
          </a:p>
          <a:p>
            <a:endParaRPr lang="en-US" altLang="ja-JP" dirty="0"/>
          </a:p>
          <a:p>
            <a:pPr marL="285750" indent="-285750">
              <a:buFont typeface="Wingdings" panose="05000000000000000000" pitchFamily="2" charset="2"/>
              <a:buChar char="Ø"/>
            </a:pPr>
            <a:r>
              <a:rPr lang="ja-JP" altLang="en-US" sz="1600" b="1" dirty="0" smtClean="0"/>
              <a:t>創業・第二創業促進補助金</a:t>
            </a:r>
            <a:r>
              <a:rPr lang="ja-JP" altLang="en-US" sz="1600" dirty="0" smtClean="0"/>
              <a:t>　</a:t>
            </a:r>
            <a:r>
              <a:rPr lang="ja-JP" altLang="en-US" dirty="0" smtClean="0"/>
              <a:t>　　</a:t>
            </a:r>
            <a:r>
              <a:rPr lang="ja-JP" altLang="en-US" sz="1400" dirty="0" smtClean="0"/>
              <a:t>（平成</a:t>
            </a:r>
            <a:r>
              <a:rPr lang="en-US" altLang="ja-JP" sz="1400" dirty="0" smtClean="0"/>
              <a:t>25</a:t>
            </a:r>
            <a:r>
              <a:rPr lang="ja-JP" altLang="en-US" sz="1400" dirty="0" smtClean="0"/>
              <a:t>年度より実施）</a:t>
            </a:r>
            <a:endParaRPr lang="en-US" altLang="ja-JP" sz="1400" dirty="0" smtClean="0"/>
          </a:p>
          <a:p>
            <a:endParaRPr lang="en-US" altLang="ja-JP" dirty="0"/>
          </a:p>
          <a:p>
            <a:r>
              <a:rPr lang="ja-JP" altLang="en-US" sz="1600" dirty="0" smtClean="0"/>
              <a:t>　　</a:t>
            </a:r>
            <a:r>
              <a:rPr lang="ja-JP" altLang="en-US" sz="1400" dirty="0" smtClean="0"/>
              <a:t>　補助対象経費</a:t>
            </a:r>
            <a:endParaRPr lang="en-US" altLang="ja-JP" sz="1400" dirty="0" smtClean="0"/>
          </a:p>
          <a:p>
            <a:r>
              <a:rPr lang="en-US" altLang="ja-JP" sz="1400" dirty="0"/>
              <a:t>	</a:t>
            </a:r>
            <a:r>
              <a:rPr lang="ja-JP" altLang="en-US" sz="1400" dirty="0" smtClean="0"/>
              <a:t>人件費、賃借料、設備費、広告宣伝費、等創業や新事業に必要な経費</a:t>
            </a:r>
            <a:endParaRPr lang="en-US" altLang="ja-JP" sz="1400" dirty="0" smtClean="0"/>
          </a:p>
          <a:p>
            <a:r>
              <a:rPr lang="ja-JP" altLang="en-US" sz="1600" dirty="0"/>
              <a:t>　</a:t>
            </a:r>
            <a:r>
              <a:rPr lang="ja-JP" altLang="en-US" sz="1600" dirty="0" smtClean="0"/>
              <a:t>　　</a:t>
            </a:r>
            <a:r>
              <a:rPr lang="ja-JP" altLang="en-US" sz="1400" dirty="0" smtClean="0"/>
              <a:t>補助額</a:t>
            </a:r>
            <a:r>
              <a:rPr lang="ja-JP" altLang="en-US" sz="1600" dirty="0" smtClean="0"/>
              <a:t>　</a:t>
            </a:r>
            <a:r>
              <a:rPr lang="ja-JP" altLang="en-US" sz="1200" dirty="0" smtClean="0"/>
              <a:t>（補助率２</a:t>
            </a:r>
            <a:r>
              <a:rPr lang="en-US" altLang="ja-JP" sz="1200" dirty="0" smtClean="0"/>
              <a:t>/</a:t>
            </a:r>
            <a:r>
              <a:rPr lang="ja-JP" altLang="en-US" sz="1200" dirty="0" smtClean="0"/>
              <a:t>３）</a:t>
            </a:r>
            <a:endParaRPr lang="en-US" altLang="ja-JP" sz="1200" dirty="0" smtClean="0"/>
          </a:p>
          <a:p>
            <a:r>
              <a:rPr lang="en-US" altLang="ja-JP" sz="1600" dirty="0"/>
              <a:t>	</a:t>
            </a:r>
            <a:r>
              <a:rPr lang="en-US" altLang="ja-JP" sz="1400" dirty="0" smtClean="0"/>
              <a:t>100</a:t>
            </a:r>
            <a:r>
              <a:rPr lang="ja-JP" altLang="en-US" sz="1400" dirty="0" smtClean="0"/>
              <a:t>万円から</a:t>
            </a:r>
            <a:r>
              <a:rPr lang="en-US" altLang="ja-JP" sz="1400" dirty="0" smtClean="0"/>
              <a:t>200</a:t>
            </a:r>
            <a:r>
              <a:rPr lang="ja-JP" altLang="en-US" sz="1400" dirty="0" smtClean="0"/>
              <a:t>万円</a:t>
            </a:r>
            <a:endParaRPr lang="en-US" altLang="ja-JP" sz="1400" dirty="0" smtClean="0"/>
          </a:p>
          <a:p>
            <a:r>
              <a:rPr lang="ja-JP" altLang="en-US" sz="1400" dirty="0" smtClean="0"/>
              <a:t>　　　留意点</a:t>
            </a:r>
            <a:endParaRPr lang="en-US" altLang="ja-JP" sz="1400" dirty="0" smtClean="0"/>
          </a:p>
          <a:p>
            <a:r>
              <a:rPr lang="en-US" altLang="ja-JP" sz="1400" dirty="0"/>
              <a:t>	</a:t>
            </a:r>
            <a:r>
              <a:rPr lang="ja-JP" altLang="en-US" sz="1400" dirty="0" smtClean="0"/>
              <a:t>認定支援機関から特定創業支援事業の認定が必要</a:t>
            </a:r>
            <a:endParaRPr lang="en-US" altLang="ja-JP" sz="1400" dirty="0" smtClean="0"/>
          </a:p>
          <a:p>
            <a:pPr marL="898525" indent="-898525"/>
            <a:r>
              <a:rPr lang="en-US" altLang="ja-JP" sz="1400" dirty="0"/>
              <a:t>	</a:t>
            </a:r>
            <a:r>
              <a:rPr lang="ja-JP" altLang="en-US" sz="1400" dirty="0"/>
              <a:t>助成金の交付は事業完了後となるため、助成事業期間中は金融機関からの借入等で自己調達が</a:t>
            </a:r>
            <a:r>
              <a:rPr lang="ja-JP" altLang="en-US" sz="1400" dirty="0" smtClean="0"/>
              <a:t>必要</a:t>
            </a:r>
            <a:endParaRPr lang="en-US" altLang="ja-JP" sz="1600" dirty="0" smtClean="0"/>
          </a:p>
          <a:p>
            <a:endParaRPr lang="en-US" altLang="ja-JP" dirty="0"/>
          </a:p>
          <a:p>
            <a:pPr marL="285750" indent="-285750">
              <a:buFont typeface="Wingdings" panose="05000000000000000000" pitchFamily="2" charset="2"/>
              <a:buChar char="Ø"/>
            </a:pPr>
            <a:r>
              <a:rPr lang="ja-JP" altLang="en-US" sz="1600" b="1" dirty="0" smtClean="0"/>
              <a:t>東京都創業助成事業</a:t>
            </a:r>
            <a:r>
              <a:rPr lang="ja-JP" altLang="en-US" dirty="0"/>
              <a:t>　　　</a:t>
            </a:r>
            <a:r>
              <a:rPr lang="ja-JP" altLang="en-US" sz="1400" dirty="0"/>
              <a:t>（平成</a:t>
            </a:r>
            <a:r>
              <a:rPr lang="en-US" altLang="ja-JP" sz="1400" dirty="0" smtClean="0"/>
              <a:t>27</a:t>
            </a:r>
            <a:r>
              <a:rPr lang="ja-JP" altLang="en-US" sz="1400" dirty="0" smtClean="0"/>
              <a:t>年度</a:t>
            </a:r>
            <a:r>
              <a:rPr lang="ja-JP" altLang="en-US" sz="1400" dirty="0"/>
              <a:t>より実施</a:t>
            </a:r>
            <a:r>
              <a:rPr lang="ja-JP" altLang="en-US" sz="1400" dirty="0" smtClean="0"/>
              <a:t>）</a:t>
            </a:r>
            <a:endParaRPr lang="en-US" altLang="ja-JP" sz="1400" b="1" dirty="0" smtClean="0"/>
          </a:p>
          <a:p>
            <a:endParaRPr lang="en-US" altLang="ja-JP" dirty="0"/>
          </a:p>
          <a:p>
            <a:r>
              <a:rPr lang="ja-JP" altLang="en-US" sz="1600" dirty="0"/>
              <a:t>　</a:t>
            </a:r>
            <a:r>
              <a:rPr lang="ja-JP" altLang="en-US" sz="1600" dirty="0" smtClean="0"/>
              <a:t>　</a:t>
            </a:r>
            <a:r>
              <a:rPr lang="ja-JP" altLang="en-US" sz="1600" dirty="0"/>
              <a:t>　</a:t>
            </a:r>
            <a:r>
              <a:rPr lang="ja-JP" altLang="en-US" sz="1400" dirty="0"/>
              <a:t>補助対象経費</a:t>
            </a:r>
            <a:endParaRPr lang="en-US" altLang="ja-JP" sz="1400" dirty="0"/>
          </a:p>
          <a:p>
            <a:r>
              <a:rPr lang="en-US" altLang="ja-JP" sz="1400" dirty="0"/>
              <a:t>	</a:t>
            </a:r>
            <a:r>
              <a:rPr lang="ja-JP" altLang="en-US" sz="1400" dirty="0"/>
              <a:t>人件費、賃借料、設備費、広告宣伝費、等</a:t>
            </a:r>
            <a:r>
              <a:rPr lang="ja-JP" altLang="en-US" sz="1400" dirty="0" smtClean="0"/>
              <a:t>創業期に</a:t>
            </a:r>
            <a:r>
              <a:rPr lang="ja-JP" altLang="en-US" sz="1400" dirty="0"/>
              <a:t>必要な</a:t>
            </a:r>
            <a:r>
              <a:rPr lang="ja-JP" altLang="en-US" sz="1400" dirty="0" smtClean="0"/>
              <a:t>経費</a:t>
            </a:r>
            <a:endParaRPr lang="en-US" altLang="ja-JP" sz="1400" dirty="0" smtClean="0"/>
          </a:p>
          <a:p>
            <a:r>
              <a:rPr lang="ja-JP" altLang="en-US" sz="1400" dirty="0"/>
              <a:t>　　　補助額　</a:t>
            </a:r>
            <a:r>
              <a:rPr lang="ja-JP" altLang="en-US" sz="1100" dirty="0"/>
              <a:t>（補助率２</a:t>
            </a:r>
            <a:r>
              <a:rPr lang="en-US" altLang="ja-JP" sz="1100" dirty="0"/>
              <a:t>/</a:t>
            </a:r>
            <a:r>
              <a:rPr lang="ja-JP" altLang="en-US" sz="1100" dirty="0"/>
              <a:t>３）</a:t>
            </a:r>
            <a:endParaRPr lang="en-US" altLang="ja-JP" sz="1100" dirty="0"/>
          </a:p>
          <a:p>
            <a:r>
              <a:rPr lang="en-US" altLang="ja-JP" sz="1400" dirty="0"/>
              <a:t>	100</a:t>
            </a:r>
            <a:r>
              <a:rPr lang="ja-JP" altLang="en-US" sz="1400" dirty="0"/>
              <a:t>万円</a:t>
            </a:r>
            <a:r>
              <a:rPr lang="ja-JP" altLang="en-US" sz="1400" dirty="0" smtClean="0"/>
              <a:t>から</a:t>
            </a:r>
            <a:r>
              <a:rPr lang="en-US" altLang="ja-JP" sz="1400" dirty="0" smtClean="0"/>
              <a:t>300</a:t>
            </a:r>
            <a:r>
              <a:rPr lang="ja-JP" altLang="en-US" sz="1400" dirty="0"/>
              <a:t>万円</a:t>
            </a:r>
            <a:endParaRPr lang="en-US" altLang="ja-JP" sz="1400" dirty="0"/>
          </a:p>
          <a:p>
            <a:r>
              <a:rPr lang="ja-JP" altLang="en-US" sz="1400" dirty="0"/>
              <a:t>　　　留意点</a:t>
            </a:r>
            <a:endParaRPr lang="en-US" altLang="ja-JP" sz="1400" dirty="0"/>
          </a:p>
          <a:p>
            <a:pPr marL="898525" indent="-898525"/>
            <a:r>
              <a:rPr lang="en-US" altLang="ja-JP" sz="1400" dirty="0" smtClean="0"/>
              <a:t>	</a:t>
            </a:r>
            <a:r>
              <a:rPr lang="ja-JP" altLang="en-US" sz="1400" dirty="0" smtClean="0"/>
              <a:t>助成金の交付は事業完了後となるため、助成事業期間中は金融機関からの借入等で自己調達が必要</a:t>
            </a:r>
            <a:endParaRPr lang="en-US" altLang="ja-JP" sz="1400" dirty="0"/>
          </a:p>
        </p:txBody>
      </p:sp>
    </p:spTree>
    <p:extLst>
      <p:ext uri="{BB962C8B-B14F-4D97-AF65-F5344CB8AC3E}">
        <p14:creationId xmlns:p14="http://schemas.microsoft.com/office/powerpoint/2010/main" val="230047656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428596" y="500042"/>
            <a:ext cx="3557384" cy="369332"/>
          </a:xfrm>
          <a:prstGeom prst="rect">
            <a:avLst/>
          </a:prstGeom>
        </p:spPr>
        <p:txBody>
          <a:bodyPr wrap="none">
            <a:spAutoFit/>
          </a:bodyPr>
          <a:lstStyle/>
          <a:p>
            <a:r>
              <a:rPr lang="ja-JP" altLang="en-US" b="1" dirty="0" smtClean="0"/>
              <a:t>決算書（損益計算書・貸借対照表）</a:t>
            </a:r>
            <a:endParaRPr lang="ja-JP" altLang="en-US" dirty="0"/>
          </a:p>
        </p:txBody>
      </p:sp>
      <p:sp>
        <p:nvSpPr>
          <p:cNvPr id="24577" name="Rectangle 1"/>
          <p:cNvSpPr>
            <a:spLocks noChangeArrowheads="1"/>
          </p:cNvSpPr>
          <p:nvPr/>
        </p:nvSpPr>
        <p:spPr bwMode="auto">
          <a:xfrm>
            <a:off x="357158" y="1385249"/>
            <a:ext cx="3000396" cy="483209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552450" algn="l"/>
              </a:tabLst>
            </a:pPr>
            <a:r>
              <a:rPr kumimoji="1" lang="ja-JP" sz="1400" b="1" i="0" u="none" strike="noStrike" cap="none" normalizeH="0" baseline="0" dirty="0" smtClean="0">
                <a:ln>
                  <a:noFill/>
                </a:ln>
                <a:solidFill>
                  <a:schemeClr val="tx1"/>
                </a:solidFill>
                <a:effectLst/>
                <a:latin typeface="+mj-ea"/>
                <a:ea typeface="+mj-ea"/>
                <a:cs typeface="Times New Roman" pitchFamily="18" charset="0"/>
              </a:rPr>
              <a:t>（１）損益計算書とは？</a:t>
            </a:r>
            <a:endParaRPr kumimoji="1" lang="en-US" altLang="ja-JP" sz="1400" b="1" i="0" u="none" strike="noStrike" cap="none" normalizeH="0" baseline="0" dirty="0" smtClean="0">
              <a:ln>
                <a:noFill/>
              </a:ln>
              <a:solidFill>
                <a:schemeClr val="tx1"/>
              </a:solidFill>
              <a:effectLst/>
              <a:latin typeface="+mj-ea"/>
              <a:ea typeface="+mj-ea"/>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tab pos="552450" algn="l"/>
              </a:tabLst>
            </a:pPr>
            <a:endParaRPr kumimoji="1" lang="ja-JP" sz="1400" b="0" i="0" u="none" strike="noStrike" cap="none" normalizeH="0" baseline="0" dirty="0" smtClean="0">
              <a:ln>
                <a:noFill/>
              </a:ln>
              <a:solidFill>
                <a:schemeClr val="tx1"/>
              </a:solidFill>
              <a:effectLst/>
              <a:latin typeface="+mj-ea"/>
              <a:ea typeface="+mj-ea"/>
              <a:cs typeface="ＭＳ Ｐゴシック" pitchFamily="50" charset="-128"/>
            </a:endParaRPr>
          </a:p>
          <a:p>
            <a:pPr marL="800100" marR="0" lvl="1" indent="-342900" algn="l" defTabSz="914400" rtl="0" eaLnBrk="0" fontAlgn="base" latinLnBrk="0" hangingPunct="0">
              <a:lnSpc>
                <a:spcPct val="100000"/>
              </a:lnSpc>
              <a:spcBef>
                <a:spcPct val="0"/>
              </a:spcBef>
              <a:spcAft>
                <a:spcPct val="0"/>
              </a:spcAft>
              <a:buClrTx/>
              <a:buSzTx/>
              <a:buFont typeface="+mj-ea"/>
              <a:buAutoNum type="circleNumDbPlain"/>
              <a:tabLst>
                <a:tab pos="552450" algn="l"/>
              </a:tabLst>
            </a:pPr>
            <a:r>
              <a:rPr kumimoji="1" lang="ja-JP" sz="1400" b="0" i="0" u="none" strike="noStrike" cap="none" normalizeH="0" baseline="0" dirty="0" smtClean="0">
                <a:ln>
                  <a:noFill/>
                </a:ln>
                <a:solidFill>
                  <a:schemeClr val="tx1"/>
                </a:solidFill>
                <a:effectLst/>
                <a:latin typeface="+mj-ea"/>
                <a:ea typeface="+mj-ea"/>
                <a:cs typeface="Times New Roman" pitchFamily="18" charset="0"/>
              </a:rPr>
              <a:t>損益計算書とは、企業が一定期間（会計期間）にどれだけ儲けたのかという経営の成績を明らかにする計算書です。</a:t>
            </a:r>
            <a:r>
              <a:rPr kumimoji="1" lang="en-US" altLang="ja-JP" sz="1400" b="0" i="0" u="none" strike="noStrike" cap="none" normalizeH="0" baseline="0" dirty="0" smtClean="0">
                <a:ln>
                  <a:noFill/>
                </a:ln>
                <a:solidFill>
                  <a:schemeClr val="tx1"/>
                </a:solidFill>
                <a:effectLst/>
                <a:latin typeface="+mj-ea"/>
                <a:ea typeface="+mj-ea"/>
                <a:cs typeface="Times New Roman" pitchFamily="18" charset="0"/>
              </a:rPr>
              <a:t/>
            </a:r>
            <a:br>
              <a:rPr kumimoji="1" lang="en-US" altLang="ja-JP" sz="1400" b="0" i="0" u="none" strike="noStrike" cap="none" normalizeH="0" baseline="0" dirty="0" smtClean="0">
                <a:ln>
                  <a:noFill/>
                </a:ln>
                <a:solidFill>
                  <a:schemeClr val="tx1"/>
                </a:solidFill>
                <a:effectLst/>
                <a:latin typeface="+mj-ea"/>
                <a:ea typeface="+mj-ea"/>
                <a:cs typeface="Times New Roman" pitchFamily="18" charset="0"/>
              </a:rPr>
            </a:br>
            <a:endParaRPr kumimoji="1" lang="ja-JP" sz="1400" b="0" i="0" u="none" strike="noStrike" cap="none" normalizeH="0" baseline="0" dirty="0" smtClean="0">
              <a:ln>
                <a:noFill/>
              </a:ln>
              <a:solidFill>
                <a:schemeClr val="tx1"/>
              </a:solidFill>
              <a:effectLst/>
              <a:latin typeface="+mj-ea"/>
              <a:ea typeface="+mj-ea"/>
              <a:cs typeface="ＭＳ Ｐゴシック" pitchFamily="50" charset="-128"/>
            </a:endParaRPr>
          </a:p>
          <a:p>
            <a:pPr marL="800100" marR="0" lvl="1" indent="-342900" algn="l" defTabSz="914400" rtl="0" eaLnBrk="0" fontAlgn="base" latinLnBrk="0" hangingPunct="0">
              <a:lnSpc>
                <a:spcPct val="100000"/>
              </a:lnSpc>
              <a:spcBef>
                <a:spcPct val="0"/>
              </a:spcBef>
              <a:spcAft>
                <a:spcPct val="0"/>
              </a:spcAft>
              <a:buClrTx/>
              <a:buSzTx/>
              <a:buFont typeface="+mj-ea"/>
              <a:buAutoNum type="circleNumDbPlain"/>
              <a:tabLst>
                <a:tab pos="552450" algn="l"/>
              </a:tabLst>
            </a:pPr>
            <a:r>
              <a:rPr kumimoji="1" lang="ja-JP" sz="1400" b="0" i="0" u="none" strike="noStrike" cap="none" normalizeH="0" baseline="0" dirty="0" smtClean="0">
                <a:ln>
                  <a:noFill/>
                </a:ln>
                <a:solidFill>
                  <a:schemeClr val="tx1"/>
                </a:solidFill>
                <a:effectLst/>
                <a:latin typeface="+mj-ea"/>
                <a:ea typeface="+mj-ea"/>
                <a:cs typeface="Times New Roman" pitchFamily="18" charset="0"/>
              </a:rPr>
              <a:t>通常は、会計期間＝事業期間ごとに作成するので年</a:t>
            </a:r>
            <a:r>
              <a:rPr kumimoji="1" lang="en-US" altLang="ja-JP" sz="1400" b="0" i="0" u="none" strike="noStrike" cap="none" normalizeH="0" baseline="0" dirty="0" smtClean="0">
                <a:ln>
                  <a:noFill/>
                </a:ln>
                <a:solidFill>
                  <a:schemeClr val="tx1"/>
                </a:solidFill>
                <a:effectLst/>
                <a:latin typeface="+mj-ea"/>
                <a:ea typeface="+mj-ea"/>
                <a:cs typeface="Times New Roman" pitchFamily="18" charset="0"/>
              </a:rPr>
              <a:t>1</a:t>
            </a:r>
            <a:r>
              <a:rPr kumimoji="1" lang="ja-JP" altLang="en-US" sz="1400" b="0" i="0" u="none" strike="noStrike" cap="none" normalizeH="0" baseline="0" dirty="0" smtClean="0">
                <a:ln>
                  <a:noFill/>
                </a:ln>
                <a:solidFill>
                  <a:schemeClr val="tx1"/>
                </a:solidFill>
                <a:effectLst/>
                <a:latin typeface="+mj-ea"/>
                <a:ea typeface="+mj-ea"/>
                <a:cs typeface="Times New Roman" pitchFamily="18" charset="0"/>
              </a:rPr>
              <a:t>回ですが、大企業では投資家への情報開示のため、四半期決算といって３ヶ月に</a:t>
            </a:r>
            <a:r>
              <a:rPr kumimoji="1" lang="en-US" altLang="ja-JP" sz="1400" b="0" i="0" u="none" strike="noStrike" cap="none" normalizeH="0" baseline="0" dirty="0" smtClean="0">
                <a:ln>
                  <a:noFill/>
                </a:ln>
                <a:solidFill>
                  <a:schemeClr val="tx1"/>
                </a:solidFill>
                <a:effectLst/>
                <a:latin typeface="+mj-ea"/>
                <a:ea typeface="+mj-ea"/>
                <a:cs typeface="Times New Roman" pitchFamily="18" charset="0"/>
              </a:rPr>
              <a:t>1</a:t>
            </a:r>
            <a:r>
              <a:rPr kumimoji="1" lang="ja-JP" altLang="en-US" sz="1400" b="0" i="0" u="none" strike="noStrike" cap="none" normalizeH="0" baseline="0" dirty="0" smtClean="0">
                <a:ln>
                  <a:noFill/>
                </a:ln>
                <a:solidFill>
                  <a:schemeClr val="tx1"/>
                </a:solidFill>
                <a:effectLst/>
                <a:latin typeface="+mj-ea"/>
                <a:ea typeface="+mj-ea"/>
                <a:cs typeface="Times New Roman" pitchFamily="18" charset="0"/>
              </a:rPr>
              <a:t>回作成しています。</a:t>
            </a:r>
            <a:r>
              <a:rPr kumimoji="1" lang="en-US" altLang="ja-JP" sz="1400" b="0" i="0" u="none" strike="noStrike" cap="none" normalizeH="0" baseline="0" dirty="0" smtClean="0">
                <a:ln>
                  <a:noFill/>
                </a:ln>
                <a:solidFill>
                  <a:schemeClr val="tx1"/>
                </a:solidFill>
                <a:effectLst/>
                <a:latin typeface="+mj-ea"/>
                <a:ea typeface="+mj-ea"/>
                <a:cs typeface="Times New Roman" pitchFamily="18" charset="0"/>
              </a:rPr>
              <a:t/>
            </a:r>
            <a:br>
              <a:rPr kumimoji="1" lang="en-US" altLang="ja-JP" sz="1400" b="0" i="0" u="none" strike="noStrike" cap="none" normalizeH="0" baseline="0" dirty="0" smtClean="0">
                <a:ln>
                  <a:noFill/>
                </a:ln>
                <a:solidFill>
                  <a:schemeClr val="tx1"/>
                </a:solidFill>
                <a:effectLst/>
                <a:latin typeface="+mj-ea"/>
                <a:ea typeface="+mj-ea"/>
                <a:cs typeface="Times New Roman" pitchFamily="18" charset="0"/>
              </a:rPr>
            </a:br>
            <a:endParaRPr kumimoji="1" lang="ja-JP" altLang="en-US" sz="1400" b="0" i="0" u="none" strike="noStrike" cap="none" normalizeH="0" baseline="0" dirty="0" smtClean="0">
              <a:ln>
                <a:noFill/>
              </a:ln>
              <a:solidFill>
                <a:schemeClr val="tx1"/>
              </a:solidFill>
              <a:effectLst/>
              <a:latin typeface="+mj-ea"/>
              <a:ea typeface="+mj-ea"/>
              <a:cs typeface="ＭＳ Ｐゴシック" pitchFamily="50" charset="-128"/>
            </a:endParaRPr>
          </a:p>
          <a:p>
            <a:pPr marL="800100" marR="0" lvl="1" indent="-342900" algn="l" defTabSz="914400" rtl="0" eaLnBrk="0" fontAlgn="base" latinLnBrk="0" hangingPunct="0">
              <a:lnSpc>
                <a:spcPct val="100000"/>
              </a:lnSpc>
              <a:spcBef>
                <a:spcPct val="0"/>
              </a:spcBef>
              <a:spcAft>
                <a:spcPct val="0"/>
              </a:spcAft>
              <a:buClrTx/>
              <a:buSzTx/>
              <a:buFont typeface="+mj-ea"/>
              <a:buAutoNum type="circleNumDbPlain"/>
              <a:tabLst>
                <a:tab pos="552450" algn="l"/>
              </a:tabLst>
            </a:pPr>
            <a:r>
              <a:rPr kumimoji="1" lang="ja-JP" altLang="en-US" sz="1400" b="0" i="0" u="none" strike="noStrike" cap="none" normalizeH="0" baseline="0" dirty="0" smtClean="0">
                <a:ln>
                  <a:noFill/>
                </a:ln>
                <a:solidFill>
                  <a:schemeClr val="tx1"/>
                </a:solidFill>
                <a:effectLst/>
                <a:latin typeface="+mj-ea"/>
                <a:ea typeface="+mj-ea"/>
                <a:cs typeface="Times New Roman" pitchFamily="18" charset="0"/>
              </a:rPr>
              <a:t>個人事業の場合は、毎年１２月末で締め切り作成します。</a:t>
            </a:r>
            <a:endParaRPr kumimoji="1" lang="en-US" altLang="ja-JP" sz="1400" b="0" i="0" u="none" strike="noStrike" cap="none" normalizeH="0" baseline="0" dirty="0" smtClean="0">
              <a:ln>
                <a:noFill/>
              </a:ln>
              <a:solidFill>
                <a:schemeClr val="tx1"/>
              </a:solidFill>
              <a:effectLst/>
              <a:latin typeface="+mj-ea"/>
              <a:ea typeface="+mj-ea"/>
              <a:cs typeface="Times New Roman" pitchFamily="18" charset="0"/>
            </a:endParaRPr>
          </a:p>
          <a:p>
            <a:pPr marL="711200" marR="0" lvl="1" indent="-254000" algn="l" defTabSz="914400" rtl="0" eaLnBrk="0" fontAlgn="base" latinLnBrk="0" hangingPunct="0">
              <a:lnSpc>
                <a:spcPct val="100000"/>
              </a:lnSpc>
              <a:spcBef>
                <a:spcPct val="0"/>
              </a:spcBef>
              <a:spcAft>
                <a:spcPct val="0"/>
              </a:spcAft>
              <a:buClrTx/>
              <a:buSzTx/>
              <a:buFontTx/>
              <a:buAutoNum type="arabicParenBoth"/>
              <a:tabLst>
                <a:tab pos="552450" algn="l"/>
              </a:tabLst>
            </a:pPr>
            <a:endParaRPr kumimoji="1" lang="ja-JP" altLang="en-US" sz="1400" b="0" i="0" u="none" strike="noStrike" cap="none" normalizeH="0" baseline="0" dirty="0" smtClean="0">
              <a:ln>
                <a:noFill/>
              </a:ln>
              <a:solidFill>
                <a:schemeClr val="tx1"/>
              </a:solidFill>
              <a:effectLst/>
              <a:latin typeface="+mj-ea"/>
              <a:ea typeface="+mj-ea"/>
              <a:cs typeface="ＭＳ Ｐゴシック" pitchFamily="50" charset="-128"/>
            </a:endParaRPr>
          </a:p>
          <a:p>
            <a:pPr marL="449263" marR="0" lvl="0" indent="-449263" algn="l" defTabSz="914400" rtl="0" eaLnBrk="0" fontAlgn="base" latinLnBrk="0" hangingPunct="0">
              <a:lnSpc>
                <a:spcPct val="100000"/>
              </a:lnSpc>
              <a:spcBef>
                <a:spcPct val="0"/>
              </a:spcBef>
              <a:spcAft>
                <a:spcPct val="0"/>
              </a:spcAft>
              <a:buClrTx/>
              <a:buSzTx/>
              <a:buFontTx/>
              <a:buNone/>
              <a:tabLst>
                <a:tab pos="552450" algn="l"/>
              </a:tabLst>
            </a:pPr>
            <a:r>
              <a:rPr kumimoji="1" lang="ja-JP" altLang="en-US" sz="1400" b="0" i="0" u="none" strike="noStrike" cap="none" normalizeH="0" baseline="0" dirty="0" smtClean="0">
                <a:ln>
                  <a:noFill/>
                </a:ln>
                <a:solidFill>
                  <a:schemeClr val="tx1"/>
                </a:solidFill>
                <a:effectLst/>
                <a:latin typeface="+mj-ea"/>
                <a:ea typeface="+mj-ea"/>
                <a:cs typeface="Times New Roman" pitchFamily="18" charset="0"/>
              </a:rPr>
              <a:t>　☆　損益計算書の中には、３つの収入、４つの費用、５つの利益があります。</a:t>
            </a:r>
            <a:endParaRPr kumimoji="1" lang="ja-JP" altLang="en-US" sz="1400" b="0" i="0" u="none" strike="noStrike" cap="none" normalizeH="0" baseline="0" dirty="0" smtClean="0">
              <a:ln>
                <a:noFill/>
              </a:ln>
              <a:solidFill>
                <a:schemeClr val="tx1"/>
              </a:solidFill>
              <a:effectLst/>
              <a:latin typeface="+mj-ea"/>
              <a:ea typeface="+mj-ea"/>
              <a:cs typeface="ＭＳ Ｐゴシック" pitchFamily="50" charset="-128"/>
            </a:endParaRPr>
          </a:p>
        </p:txBody>
      </p:sp>
      <p:pic>
        <p:nvPicPr>
          <p:cNvPr id="24578" name="Picture 2"/>
          <p:cNvPicPr>
            <a:picLocks noChangeAspect="1" noChangeArrowheads="1"/>
          </p:cNvPicPr>
          <p:nvPr/>
        </p:nvPicPr>
        <p:blipFill>
          <a:blip r:embed="rId2"/>
          <a:srcRect/>
          <a:stretch>
            <a:fillRect/>
          </a:stretch>
        </p:blipFill>
        <p:spPr bwMode="auto">
          <a:xfrm>
            <a:off x="3381375" y="1142984"/>
            <a:ext cx="5762625" cy="49625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1"/>
          <p:cNvSpPr>
            <a:spLocks noChangeArrowheads="1"/>
          </p:cNvSpPr>
          <p:nvPr/>
        </p:nvSpPr>
        <p:spPr bwMode="auto">
          <a:xfrm>
            <a:off x="285720" y="928670"/>
            <a:ext cx="3143272" cy="461664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571500" algn="l"/>
              </a:tabLst>
            </a:pPr>
            <a:r>
              <a:rPr kumimoji="1" lang="ja-JP" sz="1400" b="1" i="0" u="none" strike="noStrike" cap="none" normalizeH="0" baseline="0" dirty="0" smtClean="0">
                <a:ln>
                  <a:noFill/>
                </a:ln>
                <a:solidFill>
                  <a:schemeClr val="tx1"/>
                </a:solidFill>
                <a:effectLst/>
                <a:latin typeface="ＭＳ ゴシック" pitchFamily="49" charset="-128"/>
                <a:ea typeface="ＭＳ ゴシック" pitchFamily="49" charset="-128"/>
                <a:cs typeface="Times New Roman" pitchFamily="18" charset="0"/>
              </a:rPr>
              <a:t>（２）貸借対照表とは？</a:t>
            </a:r>
            <a:endParaRPr kumimoji="1" lang="en-US" altLang="ja-JP" sz="1400" b="1" i="0" u="none" strike="noStrike" cap="none" normalizeH="0" baseline="0" dirty="0" smtClean="0">
              <a:ln>
                <a:noFill/>
              </a:ln>
              <a:solidFill>
                <a:schemeClr val="tx1"/>
              </a:solidFill>
              <a:effectLst/>
              <a:latin typeface="ＭＳ ゴシック" pitchFamily="49" charset="-128"/>
              <a:ea typeface="ＭＳ ゴシック" pitchFamily="49" charset="-128"/>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tab pos="571500" algn="l"/>
              </a:tabLst>
            </a:pPr>
            <a:endParaRPr kumimoji="1" lang="ja-JP" sz="1400" b="0" i="0" u="none" strike="noStrike" cap="none" normalizeH="0" baseline="0" dirty="0" smtClean="0">
              <a:ln>
                <a:noFill/>
              </a:ln>
              <a:solidFill>
                <a:schemeClr val="tx1"/>
              </a:solidFill>
              <a:effectLst/>
              <a:latin typeface="+mj-ea"/>
              <a:ea typeface="+mj-ea"/>
              <a:cs typeface="ＭＳ Ｐゴシック" pitchFamily="50" charset="-128"/>
            </a:endParaRPr>
          </a:p>
          <a:p>
            <a:pPr marL="623888" marR="0" lvl="0" indent="-260350" algn="l" defTabSz="914400" rtl="0" eaLnBrk="0" fontAlgn="base" latinLnBrk="0" hangingPunct="0">
              <a:lnSpc>
                <a:spcPct val="100000"/>
              </a:lnSpc>
              <a:spcBef>
                <a:spcPct val="0"/>
              </a:spcBef>
              <a:spcAft>
                <a:spcPct val="0"/>
              </a:spcAft>
              <a:buClrTx/>
              <a:buSzTx/>
              <a:buFont typeface="+mj-ea"/>
              <a:buAutoNum type="circleNumDbPlain"/>
              <a:tabLst>
                <a:tab pos="571500" algn="l"/>
              </a:tabLst>
            </a:pPr>
            <a:r>
              <a:rPr kumimoji="1" lang="ja-JP" sz="1400" b="0" i="0" u="none" strike="noStrike" cap="none" normalizeH="0" baseline="0" dirty="0" smtClean="0">
                <a:ln>
                  <a:noFill/>
                </a:ln>
                <a:solidFill>
                  <a:schemeClr val="tx1"/>
                </a:solidFill>
                <a:effectLst/>
                <a:latin typeface="+mj-ea"/>
                <a:ea typeface="+mj-ea"/>
                <a:cs typeface="Times New Roman" pitchFamily="18" charset="0"/>
              </a:rPr>
              <a:t>貸借対照表とは、営業活動を行った結果</a:t>
            </a:r>
            <a:r>
              <a:rPr lang="ja-JP" altLang="en-US" sz="1400" dirty="0" smtClean="0">
                <a:latin typeface="+mj-ea"/>
                <a:ea typeface="+mj-ea"/>
                <a:cs typeface="Times New Roman" pitchFamily="18" charset="0"/>
              </a:rPr>
              <a:t>、</a:t>
            </a:r>
            <a:r>
              <a:rPr kumimoji="1" lang="ja-JP" altLang="en-US" sz="1400" b="0" i="0" u="none" strike="noStrike" cap="none" normalizeH="0" baseline="0" dirty="0" smtClean="0">
                <a:ln>
                  <a:noFill/>
                </a:ln>
                <a:solidFill>
                  <a:schemeClr val="tx1"/>
                </a:solidFill>
                <a:effectLst/>
                <a:latin typeface="+mj-ea"/>
                <a:ea typeface="+mj-ea"/>
                <a:cs typeface="Times New Roman" pitchFamily="18" charset="0"/>
              </a:rPr>
              <a:t>財産はどれだけ増えたのかなど、企業の特定時点（期末時点）の財政状態を表すものです。</a:t>
            </a:r>
            <a:r>
              <a:rPr kumimoji="1" lang="en-US" altLang="ja-JP" sz="1400" b="0" i="0" u="none" strike="noStrike" cap="none" normalizeH="0" baseline="0" dirty="0" smtClean="0">
                <a:ln>
                  <a:noFill/>
                </a:ln>
                <a:solidFill>
                  <a:schemeClr val="tx1"/>
                </a:solidFill>
                <a:effectLst/>
                <a:latin typeface="+mj-ea"/>
                <a:ea typeface="+mj-ea"/>
                <a:cs typeface="Times New Roman" pitchFamily="18" charset="0"/>
              </a:rPr>
              <a:t/>
            </a:r>
            <a:br>
              <a:rPr kumimoji="1" lang="en-US" altLang="ja-JP" sz="1400" b="0" i="0" u="none" strike="noStrike" cap="none" normalizeH="0" baseline="0" dirty="0" smtClean="0">
                <a:ln>
                  <a:noFill/>
                </a:ln>
                <a:solidFill>
                  <a:schemeClr val="tx1"/>
                </a:solidFill>
                <a:effectLst/>
                <a:latin typeface="+mj-ea"/>
                <a:ea typeface="+mj-ea"/>
                <a:cs typeface="Times New Roman" pitchFamily="18" charset="0"/>
              </a:rPr>
            </a:br>
            <a:endParaRPr kumimoji="1" lang="ja-JP" altLang="en-US" sz="1400" b="0" i="0" u="none" strike="noStrike" cap="none" normalizeH="0" baseline="0" dirty="0" smtClean="0">
              <a:ln>
                <a:noFill/>
              </a:ln>
              <a:solidFill>
                <a:schemeClr val="tx1"/>
              </a:solidFill>
              <a:effectLst/>
              <a:latin typeface="+mj-ea"/>
              <a:ea typeface="+mj-ea"/>
              <a:cs typeface="ＭＳ Ｐゴシック" pitchFamily="50" charset="-128"/>
            </a:endParaRPr>
          </a:p>
          <a:p>
            <a:pPr marL="623888" marR="0" lvl="0" indent="-260350" algn="l" defTabSz="914400" rtl="0" eaLnBrk="0" fontAlgn="base" latinLnBrk="0" hangingPunct="0">
              <a:lnSpc>
                <a:spcPct val="100000"/>
              </a:lnSpc>
              <a:spcBef>
                <a:spcPct val="0"/>
              </a:spcBef>
              <a:spcAft>
                <a:spcPct val="0"/>
              </a:spcAft>
              <a:buClrTx/>
              <a:buSzTx/>
              <a:buFont typeface="+mj-ea"/>
              <a:buAutoNum type="circleNumDbPlain"/>
              <a:tabLst>
                <a:tab pos="571500" algn="l"/>
              </a:tabLst>
            </a:pPr>
            <a:r>
              <a:rPr kumimoji="1" lang="ja-JP" altLang="en-US" sz="1400" b="0" i="0" u="none" strike="noStrike" cap="none" normalizeH="0" baseline="0" dirty="0" smtClean="0">
                <a:ln>
                  <a:noFill/>
                </a:ln>
                <a:solidFill>
                  <a:schemeClr val="tx1"/>
                </a:solidFill>
                <a:effectLst/>
                <a:latin typeface="+mj-ea"/>
                <a:ea typeface="+mj-ea"/>
                <a:cs typeface="Times New Roman" pitchFamily="18" charset="0"/>
              </a:rPr>
              <a:t>貸借対照表には、借方（資産）と貸方（他人の資本＋自己の資金）で表されます。</a:t>
            </a:r>
            <a:r>
              <a:rPr kumimoji="1" lang="en-US" altLang="ja-JP" sz="1400" b="0" i="0" u="none" strike="noStrike" cap="none" normalizeH="0" baseline="0" dirty="0" smtClean="0">
                <a:ln>
                  <a:noFill/>
                </a:ln>
                <a:solidFill>
                  <a:schemeClr val="tx1"/>
                </a:solidFill>
                <a:effectLst/>
                <a:latin typeface="+mj-ea"/>
                <a:ea typeface="+mj-ea"/>
                <a:cs typeface="Times New Roman" pitchFamily="18" charset="0"/>
              </a:rPr>
              <a:t/>
            </a:r>
            <a:br>
              <a:rPr kumimoji="1" lang="en-US" altLang="ja-JP" sz="1400" b="0" i="0" u="none" strike="noStrike" cap="none" normalizeH="0" baseline="0" dirty="0" smtClean="0">
                <a:ln>
                  <a:noFill/>
                </a:ln>
                <a:solidFill>
                  <a:schemeClr val="tx1"/>
                </a:solidFill>
                <a:effectLst/>
                <a:latin typeface="+mj-ea"/>
                <a:ea typeface="+mj-ea"/>
                <a:cs typeface="Times New Roman" pitchFamily="18" charset="0"/>
              </a:rPr>
            </a:br>
            <a:endParaRPr kumimoji="1" lang="ja-JP" altLang="en-US" sz="1400" b="0" i="0" u="none" strike="noStrike" cap="none" normalizeH="0" baseline="0" dirty="0" smtClean="0">
              <a:ln>
                <a:noFill/>
              </a:ln>
              <a:solidFill>
                <a:schemeClr val="tx1"/>
              </a:solidFill>
              <a:effectLst/>
              <a:latin typeface="+mj-ea"/>
              <a:ea typeface="+mj-ea"/>
              <a:cs typeface="ＭＳ Ｐゴシック" pitchFamily="50" charset="-128"/>
            </a:endParaRPr>
          </a:p>
          <a:p>
            <a:pPr marL="623888" marR="0" lvl="0" indent="-260350" algn="l" defTabSz="914400" rtl="0" eaLnBrk="0" fontAlgn="base" latinLnBrk="0" hangingPunct="0">
              <a:lnSpc>
                <a:spcPct val="100000"/>
              </a:lnSpc>
              <a:spcBef>
                <a:spcPct val="0"/>
              </a:spcBef>
              <a:spcAft>
                <a:spcPct val="0"/>
              </a:spcAft>
              <a:buClrTx/>
              <a:buSzTx/>
              <a:buFont typeface="+mj-ea"/>
              <a:buAutoNum type="circleNumDbPlain"/>
              <a:tabLst>
                <a:tab pos="571500" algn="l"/>
              </a:tabLst>
            </a:pPr>
            <a:r>
              <a:rPr kumimoji="1" lang="ja-JP" altLang="en-US" sz="1400" b="0" i="0" u="none" strike="noStrike" cap="none" normalizeH="0" baseline="0" dirty="0" smtClean="0">
                <a:ln>
                  <a:noFill/>
                </a:ln>
                <a:solidFill>
                  <a:schemeClr val="tx1"/>
                </a:solidFill>
                <a:effectLst/>
                <a:latin typeface="+mj-ea"/>
                <a:ea typeface="+mj-ea"/>
                <a:cs typeface="Times New Roman" pitchFamily="18" charset="0"/>
              </a:rPr>
              <a:t>貸方では、お金をどこから用意したのか？　借方では、そのお金を何に使ったのか？</a:t>
            </a:r>
            <a:r>
              <a:rPr lang="ja-JP" altLang="en-US" sz="1400" dirty="0" smtClean="0">
                <a:latin typeface="+mj-ea"/>
                <a:ea typeface="+mj-ea"/>
                <a:cs typeface="Times New Roman" pitchFamily="18" charset="0"/>
              </a:rPr>
              <a:t>　</a:t>
            </a:r>
            <a:r>
              <a:rPr kumimoji="1" lang="ja-JP" altLang="en-US" sz="1400" b="0" i="0" u="none" strike="noStrike" cap="none" normalizeH="0" baseline="0" dirty="0" smtClean="0">
                <a:ln>
                  <a:noFill/>
                </a:ln>
                <a:solidFill>
                  <a:schemeClr val="tx1"/>
                </a:solidFill>
                <a:effectLst/>
                <a:latin typeface="+mj-ea"/>
                <a:ea typeface="+mj-ea"/>
                <a:cs typeface="Times New Roman" pitchFamily="18" charset="0"/>
              </a:rPr>
              <a:t>が記載されています。</a:t>
            </a:r>
            <a:r>
              <a:rPr kumimoji="1" lang="en-US" altLang="ja-JP" sz="1400" b="0" i="0" u="none" strike="noStrike" cap="none" normalizeH="0" baseline="0" dirty="0" smtClean="0">
                <a:ln>
                  <a:noFill/>
                </a:ln>
                <a:solidFill>
                  <a:schemeClr val="tx1"/>
                </a:solidFill>
                <a:effectLst/>
                <a:latin typeface="+mj-ea"/>
                <a:ea typeface="+mj-ea"/>
                <a:cs typeface="Times New Roman" pitchFamily="18" charset="0"/>
              </a:rPr>
              <a:t/>
            </a:r>
            <a:br>
              <a:rPr kumimoji="1" lang="en-US" altLang="ja-JP" sz="1400" b="0" i="0" u="none" strike="noStrike" cap="none" normalizeH="0" baseline="0" dirty="0" smtClean="0">
                <a:ln>
                  <a:noFill/>
                </a:ln>
                <a:solidFill>
                  <a:schemeClr val="tx1"/>
                </a:solidFill>
                <a:effectLst/>
                <a:latin typeface="+mj-ea"/>
                <a:ea typeface="+mj-ea"/>
                <a:cs typeface="Times New Roman" pitchFamily="18" charset="0"/>
              </a:rPr>
            </a:br>
            <a:endParaRPr kumimoji="1" lang="ja-JP" altLang="en-US" sz="1400" b="0" i="0" u="none" strike="noStrike" cap="none" normalizeH="0" baseline="0" dirty="0" smtClean="0">
              <a:ln>
                <a:noFill/>
              </a:ln>
              <a:solidFill>
                <a:schemeClr val="tx1"/>
              </a:solidFill>
              <a:effectLst/>
              <a:latin typeface="+mj-ea"/>
              <a:ea typeface="+mj-ea"/>
              <a:cs typeface="ＭＳ Ｐゴシック" pitchFamily="50" charset="-128"/>
            </a:endParaRPr>
          </a:p>
          <a:p>
            <a:pPr marL="623888" marR="0" lvl="0" indent="-260350" algn="l" defTabSz="914400" rtl="0" eaLnBrk="0" fontAlgn="base" latinLnBrk="0" hangingPunct="0">
              <a:lnSpc>
                <a:spcPct val="100000"/>
              </a:lnSpc>
              <a:spcBef>
                <a:spcPct val="0"/>
              </a:spcBef>
              <a:spcAft>
                <a:spcPct val="0"/>
              </a:spcAft>
              <a:buClrTx/>
              <a:buSzTx/>
              <a:buFont typeface="+mj-ea"/>
              <a:buAutoNum type="circleNumDbPlain"/>
              <a:tabLst>
                <a:tab pos="571500" algn="l"/>
              </a:tabLst>
            </a:pPr>
            <a:r>
              <a:rPr kumimoji="1" lang="ja-JP" altLang="en-US" sz="1400" b="0" i="0" u="none" strike="noStrike" cap="none" normalizeH="0" baseline="0" dirty="0" smtClean="0">
                <a:ln>
                  <a:noFill/>
                </a:ln>
                <a:solidFill>
                  <a:schemeClr val="tx1"/>
                </a:solidFill>
                <a:effectLst/>
                <a:latin typeface="+mj-ea"/>
                <a:ea typeface="+mj-ea"/>
                <a:cs typeface="Times New Roman" pitchFamily="18" charset="0"/>
              </a:rPr>
              <a:t>自己資金の多い企業は安定性が高く、逆にこれがマイナスになっている状態を債務超過といいます。</a:t>
            </a:r>
            <a:endParaRPr kumimoji="1" lang="ja-JP" altLang="en-US" sz="1400" b="0" i="0" u="none" strike="noStrike" cap="none" normalizeH="0" baseline="0" dirty="0" smtClean="0">
              <a:ln>
                <a:noFill/>
              </a:ln>
              <a:solidFill>
                <a:schemeClr val="tx1"/>
              </a:solidFill>
              <a:effectLst/>
              <a:latin typeface="+mj-ea"/>
              <a:ea typeface="+mj-ea"/>
              <a:cs typeface="ＭＳ Ｐゴシック" pitchFamily="50" charset="-128"/>
            </a:endParaRPr>
          </a:p>
        </p:txBody>
      </p:sp>
      <p:pic>
        <p:nvPicPr>
          <p:cNvPr id="25602" name="Picture 2"/>
          <p:cNvPicPr>
            <a:picLocks noChangeAspect="1" noChangeArrowheads="1"/>
          </p:cNvPicPr>
          <p:nvPr/>
        </p:nvPicPr>
        <p:blipFill>
          <a:blip r:embed="rId2"/>
          <a:srcRect/>
          <a:stretch>
            <a:fillRect/>
          </a:stretch>
        </p:blipFill>
        <p:spPr bwMode="auto">
          <a:xfrm>
            <a:off x="3390900" y="1285860"/>
            <a:ext cx="5753100" cy="42291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500034" y="428604"/>
            <a:ext cx="6429420" cy="461665"/>
          </a:xfrm>
          <a:prstGeom prst="rect">
            <a:avLst/>
          </a:prstGeom>
        </p:spPr>
        <p:txBody>
          <a:bodyPr wrap="square">
            <a:spAutoFit/>
          </a:bodyPr>
          <a:lstStyle/>
          <a:p>
            <a:r>
              <a:rPr lang="ja-JP" altLang="en-US" sz="2400" b="1" dirty="0" smtClean="0"/>
              <a:t>計上されている資産は、本当にあるのだろうか？</a:t>
            </a:r>
            <a:endParaRPr lang="ja-JP" altLang="en-US" sz="2400" dirty="0"/>
          </a:p>
        </p:txBody>
      </p:sp>
      <p:pic>
        <p:nvPicPr>
          <p:cNvPr id="26626" name="Picture 2"/>
          <p:cNvPicPr>
            <a:picLocks noChangeAspect="1" noChangeArrowheads="1"/>
          </p:cNvPicPr>
          <p:nvPr/>
        </p:nvPicPr>
        <p:blipFill>
          <a:blip r:embed="rId2"/>
          <a:srcRect/>
          <a:stretch>
            <a:fillRect/>
          </a:stretch>
        </p:blipFill>
        <p:spPr bwMode="auto">
          <a:xfrm>
            <a:off x="3286116" y="4786322"/>
            <a:ext cx="3028950" cy="1857375"/>
          </a:xfrm>
          <a:prstGeom prst="rect">
            <a:avLst/>
          </a:prstGeom>
          <a:noFill/>
          <a:ln w="9525">
            <a:noFill/>
            <a:miter lim="800000"/>
            <a:headEnd/>
            <a:tailEnd/>
          </a:ln>
        </p:spPr>
      </p:pic>
      <p:sp>
        <p:nvSpPr>
          <p:cNvPr id="26627" name="Rectangle 3"/>
          <p:cNvSpPr>
            <a:spLocks noChangeArrowheads="1"/>
          </p:cNvSpPr>
          <p:nvPr/>
        </p:nvSpPr>
        <p:spPr bwMode="auto">
          <a:xfrm>
            <a:off x="899591" y="1252560"/>
            <a:ext cx="7739441"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139700" algn="l" defTabSz="914400" rtl="0" eaLnBrk="1" fontAlgn="base" latinLnBrk="0" hangingPunct="1">
              <a:lnSpc>
                <a:spcPct val="100000"/>
              </a:lnSpc>
              <a:spcBef>
                <a:spcPct val="0"/>
              </a:spcBef>
              <a:spcAft>
                <a:spcPct val="0"/>
              </a:spcAft>
              <a:buClrTx/>
              <a:buSzTx/>
              <a:buFontTx/>
              <a:buNone/>
              <a:tabLst/>
            </a:pPr>
            <a:r>
              <a:rPr kumimoji="1" lang="ja-JP" sz="1400" b="0" i="0" u="none" strike="noStrike" cap="none" normalizeH="0" baseline="0" dirty="0" smtClean="0">
                <a:ln>
                  <a:noFill/>
                </a:ln>
                <a:solidFill>
                  <a:schemeClr val="tx1"/>
                </a:solidFill>
                <a:effectLst/>
                <a:latin typeface="+mj-ea"/>
                <a:ea typeface="+mj-ea"/>
                <a:cs typeface="Times New Roman" pitchFamily="18" charset="0"/>
              </a:rPr>
              <a:t>貸借対照表はバランスシートといわれますが、これは、資産＝負債＋純資産　であることから、バランスしているという意味でいわれるものです。</a:t>
            </a:r>
            <a:endParaRPr kumimoji="1" lang="ja-JP" sz="1400" b="0" i="0" u="none" strike="noStrike" cap="none" normalizeH="0" baseline="0" dirty="0" smtClean="0">
              <a:ln>
                <a:noFill/>
              </a:ln>
              <a:solidFill>
                <a:schemeClr val="tx1"/>
              </a:solidFill>
              <a:effectLst/>
              <a:latin typeface="+mj-ea"/>
              <a:ea typeface="+mj-ea"/>
              <a:cs typeface="ＭＳ Ｐゴシック" pitchFamily="50" charset="-128"/>
            </a:endParaRPr>
          </a:p>
          <a:p>
            <a:pPr marL="0" marR="0" lvl="0" indent="139700" algn="l" defTabSz="914400" rtl="0" eaLnBrk="0" fontAlgn="base" latinLnBrk="0" hangingPunct="0">
              <a:lnSpc>
                <a:spcPct val="100000"/>
              </a:lnSpc>
              <a:spcBef>
                <a:spcPct val="0"/>
              </a:spcBef>
              <a:spcAft>
                <a:spcPct val="0"/>
              </a:spcAft>
              <a:buClrTx/>
              <a:buSzTx/>
              <a:buFontTx/>
              <a:buNone/>
              <a:tabLst/>
            </a:pPr>
            <a:r>
              <a:rPr kumimoji="1" lang="ja-JP" sz="1400" b="0" i="0" u="none" strike="noStrike" cap="none" normalizeH="0" baseline="0" dirty="0" smtClean="0">
                <a:ln>
                  <a:noFill/>
                </a:ln>
                <a:solidFill>
                  <a:schemeClr val="tx1"/>
                </a:solidFill>
                <a:effectLst/>
                <a:latin typeface="+mj-ea"/>
                <a:ea typeface="+mj-ea"/>
                <a:cs typeface="Times New Roman" pitchFamily="18" charset="0"/>
              </a:rPr>
              <a:t>しかし実際には、資産</a:t>
            </a:r>
            <a:r>
              <a:rPr kumimoji="1" lang="en-US" altLang="ja-JP" sz="1400" b="0" i="0" u="none" strike="noStrike" cap="none" normalizeH="0" baseline="0" dirty="0" smtClean="0">
                <a:ln>
                  <a:noFill/>
                </a:ln>
                <a:solidFill>
                  <a:schemeClr val="tx1"/>
                </a:solidFill>
                <a:effectLst/>
                <a:latin typeface="+mj-ea"/>
                <a:ea typeface="+mj-ea"/>
                <a:cs typeface="Times New Roman" pitchFamily="18" charset="0"/>
              </a:rPr>
              <a:t>&gt;</a:t>
            </a:r>
            <a:r>
              <a:rPr kumimoji="1" lang="ja-JP" altLang="en-US" sz="1400" b="0" i="0" u="none" strike="noStrike" cap="none" normalizeH="0" baseline="0" dirty="0" smtClean="0">
                <a:ln>
                  <a:noFill/>
                </a:ln>
                <a:solidFill>
                  <a:schemeClr val="tx1"/>
                </a:solidFill>
                <a:effectLst/>
                <a:latin typeface="+mj-ea"/>
                <a:ea typeface="+mj-ea"/>
                <a:cs typeface="Times New Roman" pitchFamily="18" charset="0"/>
              </a:rPr>
              <a:t>負債＋純資産　（資産超過）　であったり、資産</a:t>
            </a:r>
            <a:r>
              <a:rPr kumimoji="1" lang="en-US" altLang="ja-JP" sz="1400" b="0" i="0" u="none" strike="noStrike" cap="none" normalizeH="0" baseline="0" dirty="0" smtClean="0">
                <a:ln>
                  <a:noFill/>
                </a:ln>
                <a:solidFill>
                  <a:schemeClr val="tx1"/>
                </a:solidFill>
                <a:effectLst/>
                <a:latin typeface="+mj-ea"/>
                <a:ea typeface="+mj-ea"/>
                <a:cs typeface="Times New Roman" pitchFamily="18" charset="0"/>
              </a:rPr>
              <a:t>&lt;</a:t>
            </a:r>
            <a:r>
              <a:rPr kumimoji="1" lang="ja-JP" altLang="en-US" sz="1400" b="0" i="0" u="none" strike="noStrike" cap="none" normalizeH="0" baseline="0" dirty="0" smtClean="0">
                <a:ln>
                  <a:noFill/>
                </a:ln>
                <a:solidFill>
                  <a:schemeClr val="tx1"/>
                </a:solidFill>
                <a:effectLst/>
                <a:latin typeface="+mj-ea"/>
                <a:ea typeface="+mj-ea"/>
                <a:cs typeface="Times New Roman" pitchFamily="18" charset="0"/>
              </a:rPr>
              <a:t>負債＋純資産　（債務超過）であったりして、バランスしていないことが見受けられます。</a:t>
            </a:r>
            <a:endParaRPr kumimoji="1" lang="ja-JP" altLang="en-US" sz="1400" b="0" i="0" u="none" strike="noStrike" cap="none" normalizeH="0" baseline="0" dirty="0" smtClean="0">
              <a:ln>
                <a:noFill/>
              </a:ln>
              <a:solidFill>
                <a:schemeClr val="tx1"/>
              </a:solidFill>
              <a:effectLst/>
              <a:latin typeface="+mj-ea"/>
              <a:ea typeface="+mj-ea"/>
              <a:cs typeface="ＭＳ Ｐゴシック" pitchFamily="50" charset="-128"/>
            </a:endParaRPr>
          </a:p>
        </p:txBody>
      </p:sp>
      <p:sp>
        <p:nvSpPr>
          <p:cNvPr id="26628" name="Rectangle 4"/>
          <p:cNvSpPr>
            <a:spLocks noChangeArrowheads="1"/>
          </p:cNvSpPr>
          <p:nvPr/>
        </p:nvSpPr>
        <p:spPr bwMode="auto">
          <a:xfrm>
            <a:off x="785786" y="2571744"/>
            <a:ext cx="7643866" cy="20313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711200" marR="0" lvl="1" indent="-261938" algn="l" defTabSz="914400" rtl="0" eaLnBrk="1" fontAlgn="base" latinLnBrk="0" hangingPunct="1">
              <a:lnSpc>
                <a:spcPct val="100000"/>
              </a:lnSpc>
              <a:spcBef>
                <a:spcPct val="0"/>
              </a:spcBef>
              <a:spcAft>
                <a:spcPct val="0"/>
              </a:spcAft>
              <a:buClrTx/>
              <a:buSzTx/>
              <a:buFontTx/>
              <a:buAutoNum type="circleNumDbPlain"/>
              <a:tabLst>
                <a:tab pos="679450" algn="l"/>
              </a:tabLst>
            </a:pPr>
            <a:r>
              <a:rPr kumimoji="1" lang="ja-JP" sz="1400" b="0" i="0" u="none" strike="noStrike" cap="none" normalizeH="0" baseline="0" dirty="0" smtClean="0">
                <a:ln>
                  <a:noFill/>
                </a:ln>
                <a:solidFill>
                  <a:schemeClr val="tx1"/>
                </a:solidFill>
                <a:effectLst/>
                <a:latin typeface="+mj-ea"/>
                <a:ea typeface="+mj-ea"/>
                <a:cs typeface="Times New Roman" pitchFamily="18" charset="0"/>
              </a:rPr>
              <a:t>売掛金、貸付金、未収金などの中に回収不能、長期滞留しているものがないか？</a:t>
            </a:r>
            <a:endParaRPr kumimoji="1" lang="ja-JP" sz="1400" b="0" i="0" u="none" strike="noStrike" cap="none" normalizeH="0" baseline="0" dirty="0" smtClean="0">
              <a:ln>
                <a:noFill/>
              </a:ln>
              <a:solidFill>
                <a:schemeClr val="tx1"/>
              </a:solidFill>
              <a:effectLst/>
              <a:latin typeface="+mj-ea"/>
              <a:ea typeface="+mj-ea"/>
              <a:cs typeface="ＭＳ Ｐゴシック" pitchFamily="50" charset="-128"/>
            </a:endParaRPr>
          </a:p>
          <a:p>
            <a:pPr marL="711200" marR="0" lvl="1" indent="-261938" algn="l" defTabSz="914400" rtl="0" eaLnBrk="0" fontAlgn="base" latinLnBrk="0" hangingPunct="0">
              <a:lnSpc>
                <a:spcPct val="100000"/>
              </a:lnSpc>
              <a:spcBef>
                <a:spcPct val="0"/>
              </a:spcBef>
              <a:spcAft>
                <a:spcPct val="0"/>
              </a:spcAft>
              <a:buClrTx/>
              <a:buSzTx/>
              <a:buFontTx/>
              <a:buAutoNum type="circleNumDbPlain"/>
              <a:tabLst>
                <a:tab pos="679450" algn="l"/>
              </a:tabLst>
            </a:pPr>
            <a:r>
              <a:rPr kumimoji="1" lang="ja-JP" sz="1400" b="0" i="0" u="none" strike="noStrike" cap="none" normalizeH="0" baseline="0" dirty="0" smtClean="0">
                <a:ln>
                  <a:noFill/>
                </a:ln>
                <a:solidFill>
                  <a:schemeClr val="tx1"/>
                </a:solidFill>
                <a:effectLst/>
                <a:latin typeface="+mj-ea"/>
                <a:ea typeface="+mj-ea"/>
                <a:cs typeface="Times New Roman" pitchFamily="18" charset="0"/>
              </a:rPr>
              <a:t>商品（棚卸資産）の中に陳腐化したもの、売れ残ったもの、破損したものなど、今後売上に立つ見込みの無いものがないか？</a:t>
            </a:r>
            <a:endParaRPr kumimoji="1" lang="ja-JP" sz="1400" b="0" i="0" u="none" strike="noStrike" cap="none" normalizeH="0" baseline="0" dirty="0" smtClean="0">
              <a:ln>
                <a:noFill/>
              </a:ln>
              <a:solidFill>
                <a:schemeClr val="tx1"/>
              </a:solidFill>
              <a:effectLst/>
              <a:latin typeface="+mj-ea"/>
              <a:ea typeface="+mj-ea"/>
              <a:cs typeface="ＭＳ Ｐゴシック" pitchFamily="50" charset="-128"/>
            </a:endParaRPr>
          </a:p>
          <a:p>
            <a:pPr marL="711200" marR="0" lvl="1" indent="-261938" algn="l" defTabSz="914400" rtl="0" eaLnBrk="0" fontAlgn="base" latinLnBrk="0" hangingPunct="0">
              <a:lnSpc>
                <a:spcPct val="100000"/>
              </a:lnSpc>
              <a:spcBef>
                <a:spcPct val="0"/>
              </a:spcBef>
              <a:spcAft>
                <a:spcPct val="0"/>
              </a:spcAft>
              <a:buClrTx/>
              <a:buSzTx/>
              <a:buFontTx/>
              <a:buAutoNum type="circleNumDbPlain"/>
              <a:tabLst>
                <a:tab pos="679450" algn="l"/>
              </a:tabLst>
            </a:pPr>
            <a:r>
              <a:rPr kumimoji="1" lang="ja-JP" sz="1400" b="0" i="0" u="none" strike="noStrike" cap="none" normalizeH="0" baseline="0" dirty="0" smtClean="0">
                <a:ln>
                  <a:noFill/>
                </a:ln>
                <a:solidFill>
                  <a:schemeClr val="tx1"/>
                </a:solidFill>
                <a:effectLst/>
                <a:latin typeface="+mj-ea"/>
                <a:ea typeface="+mj-ea"/>
                <a:cs typeface="Times New Roman" pitchFamily="18" charset="0"/>
              </a:rPr>
              <a:t>固定資産の中に、償却不足のもの、実際には現物の無いものなどがないか？</a:t>
            </a:r>
            <a:endParaRPr kumimoji="1" lang="ja-JP" sz="1400" b="0" i="0" u="none" strike="noStrike" cap="none" normalizeH="0" baseline="0" dirty="0" smtClean="0">
              <a:ln>
                <a:noFill/>
              </a:ln>
              <a:solidFill>
                <a:schemeClr val="tx1"/>
              </a:solidFill>
              <a:effectLst/>
              <a:latin typeface="+mj-ea"/>
              <a:ea typeface="+mj-ea"/>
              <a:cs typeface="ＭＳ Ｐゴシック" pitchFamily="50" charset="-128"/>
            </a:endParaRPr>
          </a:p>
          <a:p>
            <a:pPr marL="711200" marR="0" lvl="1" indent="-261938" algn="l" defTabSz="914400" rtl="0" eaLnBrk="0" fontAlgn="base" latinLnBrk="0" hangingPunct="0">
              <a:lnSpc>
                <a:spcPct val="100000"/>
              </a:lnSpc>
              <a:spcBef>
                <a:spcPct val="0"/>
              </a:spcBef>
              <a:spcAft>
                <a:spcPct val="0"/>
              </a:spcAft>
              <a:buClrTx/>
              <a:buSzTx/>
              <a:buFontTx/>
              <a:buAutoNum type="circleNumDbPlain"/>
              <a:tabLst>
                <a:tab pos="679450" algn="l"/>
              </a:tabLst>
            </a:pPr>
            <a:r>
              <a:rPr kumimoji="1" lang="ja-JP" sz="1400" b="0" i="0" u="none" strike="noStrike" cap="none" normalizeH="0" baseline="0" dirty="0" smtClean="0">
                <a:ln>
                  <a:noFill/>
                </a:ln>
                <a:solidFill>
                  <a:schemeClr val="tx1"/>
                </a:solidFill>
                <a:effectLst/>
                <a:latin typeface="+mj-ea"/>
                <a:ea typeface="+mj-ea"/>
                <a:cs typeface="Times New Roman" pitchFamily="18" charset="0"/>
              </a:rPr>
              <a:t>存在のしない繰延資産はないか？</a:t>
            </a:r>
            <a:endParaRPr kumimoji="1" lang="ja-JP" sz="1400" b="0" i="0" u="none" strike="noStrike" cap="none" normalizeH="0" baseline="0" dirty="0" smtClean="0">
              <a:ln>
                <a:noFill/>
              </a:ln>
              <a:solidFill>
                <a:schemeClr val="tx1"/>
              </a:solidFill>
              <a:effectLst/>
              <a:latin typeface="+mj-ea"/>
              <a:ea typeface="+mj-ea"/>
              <a:cs typeface="ＭＳ Ｐゴシック" pitchFamily="50" charset="-128"/>
            </a:endParaRPr>
          </a:p>
          <a:p>
            <a:pPr marL="711200" marR="0" lvl="1" indent="-261938" algn="l" defTabSz="914400" rtl="0" eaLnBrk="0" fontAlgn="base" latinLnBrk="0" hangingPunct="0">
              <a:lnSpc>
                <a:spcPct val="100000"/>
              </a:lnSpc>
              <a:spcBef>
                <a:spcPct val="0"/>
              </a:spcBef>
              <a:spcAft>
                <a:spcPct val="0"/>
              </a:spcAft>
              <a:buClrTx/>
              <a:buSzTx/>
              <a:buFontTx/>
              <a:buAutoNum type="circleNumDbPlain"/>
              <a:tabLst>
                <a:tab pos="679450" algn="l"/>
              </a:tabLst>
            </a:pPr>
            <a:r>
              <a:rPr kumimoji="1" lang="ja-JP" sz="1400" b="0" i="0" u="none" strike="noStrike" cap="none" normalizeH="0" baseline="0" dirty="0" smtClean="0">
                <a:ln>
                  <a:noFill/>
                </a:ln>
                <a:solidFill>
                  <a:schemeClr val="tx1"/>
                </a:solidFill>
                <a:effectLst/>
                <a:latin typeface="+mj-ea"/>
                <a:ea typeface="+mj-ea"/>
                <a:cs typeface="Times New Roman" pitchFamily="18" charset="0"/>
              </a:rPr>
              <a:t>その他の資産の中に、有価証券やゴルフ会員権のように時価が購入価格を大きく下回っているものはないか？</a:t>
            </a:r>
            <a:endParaRPr kumimoji="1" lang="en-US" altLang="ja-JP" sz="1400" b="0" i="0" u="none" strike="noStrike" cap="none" normalizeH="0" baseline="0" dirty="0" smtClean="0">
              <a:ln>
                <a:noFill/>
              </a:ln>
              <a:solidFill>
                <a:schemeClr val="tx1"/>
              </a:solidFill>
              <a:effectLst/>
              <a:latin typeface="+mj-ea"/>
              <a:ea typeface="+mj-ea"/>
              <a:cs typeface="Times New Roman" pitchFamily="18" charset="0"/>
            </a:endParaRPr>
          </a:p>
          <a:p>
            <a:pPr marL="711200" marR="0" lvl="1" indent="-261938" algn="l" defTabSz="914400" rtl="0" eaLnBrk="0" fontAlgn="base" latinLnBrk="0" hangingPunct="0">
              <a:lnSpc>
                <a:spcPct val="100000"/>
              </a:lnSpc>
              <a:spcBef>
                <a:spcPct val="0"/>
              </a:spcBef>
              <a:spcAft>
                <a:spcPct val="0"/>
              </a:spcAft>
              <a:buClrTx/>
              <a:buSzTx/>
              <a:tabLst>
                <a:tab pos="679450" algn="l"/>
              </a:tabLst>
            </a:pPr>
            <a:endParaRPr kumimoji="1" lang="ja-JP" sz="1400" b="0" i="0" u="none" strike="noStrike" cap="none" normalizeH="0" baseline="0" dirty="0" smtClean="0">
              <a:ln>
                <a:noFill/>
              </a:ln>
              <a:solidFill>
                <a:schemeClr val="tx1"/>
              </a:solidFill>
              <a:effectLst/>
              <a:latin typeface="+mj-ea"/>
              <a:ea typeface="+mj-ea"/>
              <a:cs typeface="ＭＳ Ｐゴシック" pitchFamily="50" charset="-128"/>
            </a:endParaRPr>
          </a:p>
          <a:p>
            <a:pPr marL="711200" marR="0" lvl="0" indent="-261938" algn="l" defTabSz="914400" rtl="0" eaLnBrk="0" fontAlgn="base" latinLnBrk="0" hangingPunct="0">
              <a:lnSpc>
                <a:spcPct val="100000"/>
              </a:lnSpc>
              <a:spcBef>
                <a:spcPct val="0"/>
              </a:spcBef>
              <a:spcAft>
                <a:spcPct val="0"/>
              </a:spcAft>
              <a:buClrTx/>
              <a:buSzTx/>
              <a:buFontTx/>
              <a:buNone/>
              <a:tabLst>
                <a:tab pos="679450" algn="l"/>
              </a:tabLst>
            </a:pPr>
            <a:r>
              <a:rPr kumimoji="1" lang="ja-JP" sz="1400" b="0" i="0" u="none" strike="noStrike" cap="none" normalizeH="0" baseline="0" dirty="0" smtClean="0">
                <a:ln>
                  <a:noFill/>
                </a:ln>
                <a:solidFill>
                  <a:schemeClr val="tx1"/>
                </a:solidFill>
                <a:effectLst/>
                <a:latin typeface="+mj-ea"/>
                <a:ea typeface="+mj-ea"/>
                <a:cs typeface="Times New Roman" pitchFamily="18" charset="0"/>
              </a:rPr>
              <a:t>また、返還の可能性のない差入保証金や権利金のようなものがないか？</a:t>
            </a:r>
            <a:endParaRPr kumimoji="1" lang="ja-JP" sz="1400" b="0" i="0" u="none" strike="noStrike" cap="none" normalizeH="0" baseline="0" dirty="0" smtClean="0">
              <a:ln>
                <a:noFill/>
              </a:ln>
              <a:solidFill>
                <a:schemeClr val="tx1"/>
              </a:solidFill>
              <a:effectLst/>
              <a:latin typeface="+mj-ea"/>
              <a:ea typeface="+mj-ea"/>
              <a:cs typeface="ＭＳ Ｐゴシック" pitchFamily="50" charset="-128"/>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714348" y="500042"/>
            <a:ext cx="6500858" cy="400110"/>
          </a:xfrm>
          <a:prstGeom prst="rect">
            <a:avLst/>
          </a:prstGeom>
        </p:spPr>
        <p:txBody>
          <a:bodyPr wrap="square">
            <a:spAutoFit/>
          </a:bodyPr>
          <a:lstStyle/>
          <a:p>
            <a:r>
              <a:rPr lang="ja-JP" altLang="en-US" sz="2000" b="1" dirty="0" smtClean="0"/>
              <a:t>売上、仕入、経費などの数字にごまかしはないのか？</a:t>
            </a:r>
            <a:endParaRPr lang="ja-JP" altLang="en-US" sz="2000" dirty="0"/>
          </a:p>
        </p:txBody>
      </p:sp>
      <p:sp>
        <p:nvSpPr>
          <p:cNvPr id="27649" name="Rectangle 1"/>
          <p:cNvSpPr>
            <a:spLocks noChangeArrowheads="1"/>
          </p:cNvSpPr>
          <p:nvPr/>
        </p:nvSpPr>
        <p:spPr bwMode="auto">
          <a:xfrm>
            <a:off x="714348" y="1000108"/>
            <a:ext cx="7858180" cy="160043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711200" marR="0" lvl="1" indent="-254000" algn="l" defTabSz="914400" rtl="0" eaLnBrk="1" fontAlgn="base" latinLnBrk="0" hangingPunct="1">
              <a:lnSpc>
                <a:spcPct val="100000"/>
              </a:lnSpc>
              <a:spcBef>
                <a:spcPct val="0"/>
              </a:spcBef>
              <a:spcAft>
                <a:spcPct val="0"/>
              </a:spcAft>
              <a:buClrTx/>
              <a:buSzTx/>
              <a:buFontTx/>
              <a:buAutoNum type="circleNumDbPlain"/>
              <a:tabLst>
                <a:tab pos="679450" algn="l"/>
              </a:tabLst>
            </a:pPr>
            <a:r>
              <a:rPr kumimoji="1" lang="ja-JP" sz="1400" b="0" i="0" u="none" strike="noStrike" cap="none" normalizeH="0" baseline="0" dirty="0" smtClean="0">
                <a:ln>
                  <a:noFill/>
                </a:ln>
                <a:solidFill>
                  <a:schemeClr val="tx1"/>
                </a:solidFill>
                <a:effectLst/>
                <a:latin typeface="+mj-ea"/>
                <a:ea typeface="+mj-ea"/>
                <a:cs typeface="Times New Roman" pitchFamily="18" charset="0"/>
              </a:rPr>
              <a:t>帳簿上だけの売上（架空売上）は存在しないか？</a:t>
            </a:r>
            <a:endParaRPr kumimoji="1" lang="ja-JP" sz="1400" b="0" i="0" u="none" strike="noStrike" cap="none" normalizeH="0" baseline="0" dirty="0" smtClean="0">
              <a:ln>
                <a:noFill/>
              </a:ln>
              <a:solidFill>
                <a:schemeClr val="tx1"/>
              </a:solidFill>
              <a:effectLst/>
              <a:latin typeface="+mj-ea"/>
              <a:ea typeface="+mj-ea"/>
              <a:cs typeface="ＭＳ Ｐゴシック" pitchFamily="50" charset="-128"/>
            </a:endParaRPr>
          </a:p>
          <a:p>
            <a:pPr marL="711200" marR="0" lvl="1" indent="-254000" algn="l" defTabSz="914400" rtl="0" eaLnBrk="0" fontAlgn="base" latinLnBrk="0" hangingPunct="0">
              <a:lnSpc>
                <a:spcPct val="100000"/>
              </a:lnSpc>
              <a:spcBef>
                <a:spcPct val="0"/>
              </a:spcBef>
              <a:spcAft>
                <a:spcPct val="0"/>
              </a:spcAft>
              <a:buClrTx/>
              <a:buSzTx/>
              <a:buFontTx/>
              <a:buAutoNum type="circleNumDbPlain"/>
              <a:tabLst>
                <a:tab pos="679450" algn="l"/>
              </a:tabLst>
            </a:pPr>
            <a:r>
              <a:rPr kumimoji="1" lang="ja-JP" sz="1400" b="0" i="0" u="none" strike="noStrike" cap="none" normalizeH="0" baseline="0" dirty="0" smtClean="0">
                <a:ln>
                  <a:noFill/>
                </a:ln>
                <a:solidFill>
                  <a:schemeClr val="tx1"/>
                </a:solidFill>
                <a:effectLst/>
                <a:latin typeface="+mj-ea"/>
                <a:ea typeface="+mj-ea"/>
                <a:cs typeface="Times New Roman" pitchFamily="18" charset="0"/>
              </a:rPr>
              <a:t>逆に、売上を立てるべきであるものを隠してはいないか？</a:t>
            </a:r>
            <a:endParaRPr kumimoji="1" lang="ja-JP" sz="1400" b="0" i="0" u="none" strike="noStrike" cap="none" normalizeH="0" baseline="0" dirty="0" smtClean="0">
              <a:ln>
                <a:noFill/>
              </a:ln>
              <a:solidFill>
                <a:schemeClr val="tx1"/>
              </a:solidFill>
              <a:effectLst/>
              <a:latin typeface="+mj-ea"/>
              <a:ea typeface="+mj-ea"/>
              <a:cs typeface="ＭＳ Ｐゴシック" pitchFamily="50" charset="-128"/>
            </a:endParaRPr>
          </a:p>
          <a:p>
            <a:pPr marL="711200" marR="0" lvl="1" indent="-254000" algn="l" defTabSz="914400" rtl="0" eaLnBrk="0" fontAlgn="base" latinLnBrk="0" hangingPunct="0">
              <a:lnSpc>
                <a:spcPct val="100000"/>
              </a:lnSpc>
              <a:spcBef>
                <a:spcPct val="0"/>
              </a:spcBef>
              <a:spcAft>
                <a:spcPct val="0"/>
              </a:spcAft>
              <a:buClrTx/>
              <a:buSzTx/>
              <a:buFontTx/>
              <a:buAutoNum type="circleNumDbPlain"/>
              <a:tabLst>
                <a:tab pos="679450" algn="l"/>
              </a:tabLst>
            </a:pPr>
            <a:r>
              <a:rPr kumimoji="1" lang="ja-JP" sz="1400" b="0" i="0" u="none" strike="noStrike" cap="none" normalizeH="0" baseline="0" dirty="0" smtClean="0">
                <a:ln>
                  <a:noFill/>
                </a:ln>
                <a:solidFill>
                  <a:schemeClr val="tx1"/>
                </a:solidFill>
                <a:effectLst/>
                <a:latin typeface="+mj-ea"/>
                <a:ea typeface="+mj-ea"/>
                <a:cs typeface="Times New Roman" pitchFamily="18" charset="0"/>
              </a:rPr>
              <a:t>帳簿上だけの仕入は存在しないか？</a:t>
            </a:r>
            <a:endParaRPr kumimoji="1" lang="ja-JP" sz="1400" b="0" i="0" u="none" strike="noStrike" cap="none" normalizeH="0" baseline="0" dirty="0" smtClean="0">
              <a:ln>
                <a:noFill/>
              </a:ln>
              <a:solidFill>
                <a:schemeClr val="tx1"/>
              </a:solidFill>
              <a:effectLst/>
              <a:latin typeface="+mj-ea"/>
              <a:ea typeface="+mj-ea"/>
              <a:cs typeface="ＭＳ Ｐゴシック" pitchFamily="50" charset="-128"/>
            </a:endParaRPr>
          </a:p>
          <a:p>
            <a:pPr marL="711200" marR="0" lvl="1" indent="-254000" algn="l" defTabSz="914400" rtl="0" eaLnBrk="0" fontAlgn="base" latinLnBrk="0" hangingPunct="0">
              <a:lnSpc>
                <a:spcPct val="100000"/>
              </a:lnSpc>
              <a:spcBef>
                <a:spcPct val="0"/>
              </a:spcBef>
              <a:spcAft>
                <a:spcPct val="0"/>
              </a:spcAft>
              <a:buClrTx/>
              <a:buSzTx/>
              <a:buFontTx/>
              <a:buAutoNum type="circleNumDbPlain"/>
              <a:tabLst>
                <a:tab pos="679450" algn="l"/>
              </a:tabLst>
            </a:pPr>
            <a:r>
              <a:rPr kumimoji="1" lang="ja-JP" sz="1400" b="0" i="0" u="none" strike="noStrike" cap="none" normalizeH="0" baseline="0" dirty="0" smtClean="0">
                <a:ln>
                  <a:noFill/>
                </a:ln>
                <a:solidFill>
                  <a:schemeClr val="tx1"/>
                </a:solidFill>
                <a:effectLst/>
                <a:latin typeface="+mj-ea"/>
                <a:ea typeface="+mj-ea"/>
                <a:cs typeface="Times New Roman" pitchFamily="18" charset="0"/>
              </a:rPr>
              <a:t>本来は、今期の仕入とすべきものを来期以降の仕入とするようなことはしていないか？</a:t>
            </a:r>
            <a:endParaRPr kumimoji="1" lang="ja-JP" sz="1400" b="0" i="0" u="none" strike="noStrike" cap="none" normalizeH="0" baseline="0" dirty="0" smtClean="0">
              <a:ln>
                <a:noFill/>
              </a:ln>
              <a:solidFill>
                <a:schemeClr val="tx1"/>
              </a:solidFill>
              <a:effectLst/>
              <a:latin typeface="+mj-ea"/>
              <a:ea typeface="+mj-ea"/>
              <a:cs typeface="ＭＳ Ｐゴシック" pitchFamily="50" charset="-128"/>
            </a:endParaRPr>
          </a:p>
          <a:p>
            <a:pPr marL="711200" marR="0" lvl="1" indent="-254000" algn="l" defTabSz="914400" rtl="0" eaLnBrk="0" fontAlgn="base" latinLnBrk="0" hangingPunct="0">
              <a:lnSpc>
                <a:spcPct val="100000"/>
              </a:lnSpc>
              <a:spcBef>
                <a:spcPct val="0"/>
              </a:spcBef>
              <a:spcAft>
                <a:spcPct val="0"/>
              </a:spcAft>
              <a:buClrTx/>
              <a:buSzTx/>
              <a:buFontTx/>
              <a:buAutoNum type="circleNumDbPlain"/>
              <a:tabLst>
                <a:tab pos="679450" algn="l"/>
              </a:tabLst>
            </a:pPr>
            <a:r>
              <a:rPr kumimoji="1" lang="ja-JP" sz="1400" b="0" i="0" u="none" strike="noStrike" cap="none" normalizeH="0" baseline="0" dirty="0" smtClean="0">
                <a:ln>
                  <a:noFill/>
                </a:ln>
                <a:solidFill>
                  <a:schemeClr val="tx1"/>
                </a:solidFill>
                <a:effectLst/>
                <a:latin typeface="+mj-ea"/>
                <a:ea typeface="+mj-ea"/>
                <a:cs typeface="Times New Roman" pitchFamily="18" charset="0"/>
              </a:rPr>
              <a:t>固定資産の減価償却が正しく行われているか？</a:t>
            </a:r>
            <a:endParaRPr kumimoji="1" lang="ja-JP" sz="1400" b="0" i="0" u="none" strike="noStrike" cap="none" normalizeH="0" baseline="0" dirty="0" smtClean="0">
              <a:ln>
                <a:noFill/>
              </a:ln>
              <a:solidFill>
                <a:schemeClr val="tx1"/>
              </a:solidFill>
              <a:effectLst/>
              <a:latin typeface="+mj-ea"/>
              <a:ea typeface="+mj-ea"/>
              <a:cs typeface="ＭＳ Ｐゴシック" pitchFamily="50" charset="-128"/>
            </a:endParaRPr>
          </a:p>
          <a:p>
            <a:pPr marL="711200" marR="0" lvl="1" indent="-254000" algn="l" defTabSz="914400" rtl="0" eaLnBrk="0" fontAlgn="base" latinLnBrk="0" hangingPunct="0">
              <a:lnSpc>
                <a:spcPct val="100000"/>
              </a:lnSpc>
              <a:spcBef>
                <a:spcPct val="0"/>
              </a:spcBef>
              <a:spcAft>
                <a:spcPct val="0"/>
              </a:spcAft>
              <a:buClrTx/>
              <a:buSzTx/>
              <a:buFontTx/>
              <a:buAutoNum type="circleNumDbPlain"/>
              <a:tabLst>
                <a:tab pos="679450" algn="l"/>
              </a:tabLst>
            </a:pPr>
            <a:r>
              <a:rPr kumimoji="1" lang="ja-JP" sz="1400" b="0" i="0" u="none" strike="noStrike" cap="none" normalizeH="0" baseline="0" dirty="0" smtClean="0">
                <a:ln>
                  <a:noFill/>
                </a:ln>
                <a:solidFill>
                  <a:schemeClr val="tx1"/>
                </a:solidFill>
                <a:effectLst/>
                <a:latin typeface="+mj-ea"/>
                <a:ea typeface="+mj-ea"/>
                <a:cs typeface="Times New Roman" pitchFamily="18" charset="0"/>
              </a:rPr>
              <a:t>本来は経費とすべきものを貸付金というような処理を行っていないか？</a:t>
            </a:r>
            <a:endParaRPr kumimoji="1" lang="ja-JP" sz="1400" b="0" i="0" u="none" strike="noStrike" cap="none" normalizeH="0" baseline="0" dirty="0" smtClean="0">
              <a:ln>
                <a:noFill/>
              </a:ln>
              <a:solidFill>
                <a:schemeClr val="tx1"/>
              </a:solidFill>
              <a:effectLst/>
              <a:latin typeface="+mj-ea"/>
              <a:ea typeface="+mj-ea"/>
              <a:cs typeface="ＭＳ Ｐゴシック" pitchFamily="50" charset="-128"/>
            </a:endParaRPr>
          </a:p>
          <a:p>
            <a:pPr marL="711200" marR="0" lvl="1" indent="-254000" algn="l" defTabSz="914400" rtl="0" eaLnBrk="0" fontAlgn="base" latinLnBrk="0" hangingPunct="0">
              <a:lnSpc>
                <a:spcPct val="100000"/>
              </a:lnSpc>
              <a:spcBef>
                <a:spcPct val="0"/>
              </a:spcBef>
              <a:spcAft>
                <a:spcPct val="0"/>
              </a:spcAft>
              <a:buClrTx/>
              <a:buSzTx/>
              <a:buFontTx/>
              <a:buAutoNum type="circleNumDbPlain"/>
              <a:tabLst>
                <a:tab pos="679450" algn="l"/>
              </a:tabLst>
            </a:pPr>
            <a:r>
              <a:rPr kumimoji="1" lang="ja-JP" sz="1400" b="0" i="0" u="none" strike="noStrike" cap="none" normalizeH="0" baseline="0" dirty="0" smtClean="0">
                <a:ln>
                  <a:noFill/>
                </a:ln>
                <a:solidFill>
                  <a:schemeClr val="tx1"/>
                </a:solidFill>
                <a:effectLst/>
                <a:latin typeface="+mj-ea"/>
                <a:ea typeface="+mj-ea"/>
                <a:cs typeface="Times New Roman" pitchFamily="18" charset="0"/>
              </a:rPr>
              <a:t>棚卸資産、固定資産などの評価損の繰り入れをおこなっているか？</a:t>
            </a:r>
            <a:endParaRPr kumimoji="1" lang="ja-JP" sz="1400" b="0" i="0" u="none" strike="noStrike" cap="none" normalizeH="0" baseline="0" dirty="0" smtClean="0">
              <a:ln>
                <a:noFill/>
              </a:ln>
              <a:solidFill>
                <a:schemeClr val="tx1"/>
              </a:solidFill>
              <a:effectLst/>
              <a:latin typeface="+mj-ea"/>
              <a:ea typeface="+mj-ea"/>
              <a:cs typeface="ＭＳ Ｐゴシック" pitchFamily="50" charset="-128"/>
            </a:endParaRPr>
          </a:p>
        </p:txBody>
      </p:sp>
      <p:sp>
        <p:nvSpPr>
          <p:cNvPr id="4" name="正方形/長方形 3"/>
          <p:cNvSpPr/>
          <p:nvPr/>
        </p:nvSpPr>
        <p:spPr>
          <a:xfrm>
            <a:off x="785786" y="3286124"/>
            <a:ext cx="3273653" cy="400110"/>
          </a:xfrm>
          <a:prstGeom prst="rect">
            <a:avLst/>
          </a:prstGeom>
        </p:spPr>
        <p:txBody>
          <a:bodyPr wrap="none">
            <a:spAutoFit/>
          </a:bodyPr>
          <a:lstStyle/>
          <a:p>
            <a:r>
              <a:rPr lang="ja-JP" altLang="en-US" sz="2000" b="1" dirty="0" smtClean="0"/>
              <a:t>うその数字を作らないために</a:t>
            </a:r>
            <a:endParaRPr lang="ja-JP" altLang="en-US" sz="2000" dirty="0"/>
          </a:p>
        </p:txBody>
      </p:sp>
      <p:sp>
        <p:nvSpPr>
          <p:cNvPr id="5" name="正方形/長方形 4"/>
          <p:cNvSpPr/>
          <p:nvPr/>
        </p:nvSpPr>
        <p:spPr>
          <a:xfrm>
            <a:off x="1142976" y="3857628"/>
            <a:ext cx="7572460" cy="2246769"/>
          </a:xfrm>
          <a:prstGeom prst="rect">
            <a:avLst/>
          </a:prstGeom>
        </p:spPr>
        <p:txBody>
          <a:bodyPr wrap="square">
            <a:spAutoFit/>
          </a:bodyPr>
          <a:lstStyle/>
          <a:p>
            <a:r>
              <a:rPr lang="ja-JP" altLang="en-US" sz="1400" dirty="0" smtClean="0"/>
              <a:t>　日常業務は、ほぼ１００％といってよいほど帳簿への記帳がおこなわれます。その帳簿（勘定項目）は、総てが貸借対照表と損益計算書に反映されることになります。</a:t>
            </a:r>
          </a:p>
          <a:p>
            <a:r>
              <a:rPr lang="ja-JP" altLang="en-US" sz="1400" dirty="0" smtClean="0"/>
              <a:t>　この帳簿記帳の際に、仕訳が行われるわけですが、これに間違いがあると「うそ」の数字となってしまいます。</a:t>
            </a:r>
            <a:endParaRPr lang="en-US" altLang="ja-JP" sz="1400" dirty="0" smtClean="0"/>
          </a:p>
          <a:p>
            <a:endParaRPr lang="ja-JP" altLang="en-US" sz="1400" dirty="0" smtClean="0"/>
          </a:p>
          <a:p>
            <a:r>
              <a:rPr lang="ja-JP" altLang="en-US" sz="1400" dirty="0" smtClean="0"/>
              <a:t>　　　　・　売上は実態を表していますか？　その際の仕訳に間違いはありませんか？</a:t>
            </a:r>
          </a:p>
          <a:p>
            <a:r>
              <a:rPr lang="ja-JP" altLang="en-US" sz="1400" dirty="0" smtClean="0"/>
              <a:t>　　　　・　仕入は実態を表したもので、仕訳に間違いはありませんか？</a:t>
            </a:r>
          </a:p>
          <a:p>
            <a:r>
              <a:rPr lang="ja-JP" altLang="en-US" sz="1400" dirty="0" smtClean="0"/>
              <a:t>　　　　・　経費の勘定項目は間違っていませんか？</a:t>
            </a:r>
          </a:p>
          <a:p>
            <a:r>
              <a:rPr lang="ja-JP" altLang="en-US" sz="1400" dirty="0" smtClean="0"/>
              <a:t>　　　　・　入金の際の売掛金消しこみに間違いはありませんか？</a:t>
            </a:r>
          </a:p>
          <a:p>
            <a:r>
              <a:rPr lang="ja-JP" altLang="en-US" sz="1400" dirty="0" smtClean="0"/>
              <a:t>　　　　・　固定資産購入、除却に間違いはありませんか？</a:t>
            </a:r>
            <a:endParaRPr lang="ja-JP" altLang="en-US" sz="14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785786" y="500042"/>
            <a:ext cx="2858475" cy="400110"/>
          </a:xfrm>
          <a:prstGeom prst="rect">
            <a:avLst/>
          </a:prstGeom>
        </p:spPr>
        <p:txBody>
          <a:bodyPr wrap="none">
            <a:spAutoFit/>
          </a:bodyPr>
          <a:lstStyle/>
          <a:p>
            <a:r>
              <a:rPr lang="ja-JP" altLang="en-US" sz="2000" b="1" dirty="0" smtClean="0"/>
              <a:t>儲けとお金の流れは違う</a:t>
            </a:r>
            <a:endParaRPr lang="ja-JP" altLang="en-US" sz="2000" dirty="0"/>
          </a:p>
        </p:txBody>
      </p:sp>
      <p:sp>
        <p:nvSpPr>
          <p:cNvPr id="28676" name="Rectangle 4"/>
          <p:cNvSpPr>
            <a:spLocks noChangeArrowheads="1"/>
          </p:cNvSpPr>
          <p:nvPr/>
        </p:nvSpPr>
        <p:spPr bwMode="auto">
          <a:xfrm>
            <a:off x="1285852" y="1071546"/>
            <a:ext cx="5286412" cy="73866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sz="1400" b="1" i="0" u="none" strike="noStrike" cap="none" normalizeH="0" baseline="0" dirty="0" smtClean="0">
                <a:ln>
                  <a:noFill/>
                </a:ln>
                <a:solidFill>
                  <a:schemeClr val="tx1"/>
                </a:solidFill>
                <a:effectLst/>
                <a:latin typeface="ＭＳ ゴシック" pitchFamily="49" charset="-128"/>
                <a:ea typeface="ＭＳ ゴシック" pitchFamily="49" charset="-128"/>
                <a:cs typeface="Times New Roman" pitchFamily="18" charset="0"/>
              </a:rPr>
              <a:t>売上と仕入、入金と支払には必ず時間差がある</a:t>
            </a:r>
            <a:endParaRPr kumimoji="1" lang="en-US" altLang="ja-JP" sz="1400" b="1" i="0" u="none" strike="noStrike" cap="none" normalizeH="0" baseline="0" dirty="0" smtClean="0">
              <a:ln>
                <a:noFill/>
              </a:ln>
              <a:solidFill>
                <a:schemeClr val="tx1"/>
              </a:solidFill>
              <a:effectLst/>
              <a:latin typeface="ＭＳ ゴシック" pitchFamily="49" charset="-128"/>
              <a:ea typeface="ＭＳ ゴシック" pitchFamily="49" charset="-128"/>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1" lang="ja-JP" sz="1400" b="0" i="0" u="none" strike="noStrike" cap="none" normalizeH="0" baseline="0" dirty="0" smtClean="0">
              <a:ln>
                <a:noFill/>
              </a:ln>
              <a:solidFill>
                <a:schemeClr val="tx1"/>
              </a:solidFill>
              <a:effectLst/>
              <a:latin typeface="Arial" pitchFamily="34" charset="0"/>
              <a:ea typeface="ＭＳ Ｐゴシック" pitchFamily="50" charset="-128"/>
              <a:cs typeface="ＭＳ Ｐゴシック" pitchFamily="50" charset="-128"/>
            </a:endParaRPr>
          </a:p>
          <a:p>
            <a:pPr marL="363538" marR="0" lvl="0" algn="l" defTabSz="914400" rtl="0" eaLnBrk="0" fontAlgn="base" latinLnBrk="0" hangingPunct="0">
              <a:lnSpc>
                <a:spcPct val="100000"/>
              </a:lnSpc>
              <a:spcBef>
                <a:spcPct val="0"/>
              </a:spcBef>
              <a:spcAft>
                <a:spcPct val="0"/>
              </a:spcAft>
              <a:buClrTx/>
              <a:buSzTx/>
              <a:buFontTx/>
              <a:buNone/>
              <a:tabLst/>
            </a:pPr>
            <a:r>
              <a:rPr kumimoji="1" lang="ja-JP" sz="1400" b="0" i="0" u="none" strike="noStrike" cap="none" normalizeH="0" baseline="0" dirty="0" smtClean="0">
                <a:ln>
                  <a:noFill/>
                </a:ln>
                <a:solidFill>
                  <a:schemeClr val="tx1"/>
                </a:solidFill>
                <a:effectLst/>
                <a:latin typeface="Century" pitchFamily="18" charset="0"/>
                <a:ea typeface="ＭＳ 明朝" pitchFamily="17" charset="-128"/>
                <a:cs typeface="Times New Roman" pitchFamily="18" charset="0"/>
              </a:rPr>
              <a:t>例えば次の例で考えて見ましょう。</a:t>
            </a:r>
            <a:endParaRPr kumimoji="1" lang="ja-JP" sz="1400" b="0" i="0" u="none" strike="noStrike" cap="none" normalizeH="0" baseline="0" dirty="0" smtClean="0">
              <a:ln>
                <a:noFill/>
              </a:ln>
              <a:solidFill>
                <a:schemeClr val="tx1"/>
              </a:solidFill>
              <a:effectLst/>
              <a:latin typeface="Arial" pitchFamily="34" charset="0"/>
              <a:ea typeface="ＭＳ Ｐゴシック" pitchFamily="50" charset="-128"/>
              <a:cs typeface="ＭＳ Ｐゴシック" pitchFamily="50" charset="-128"/>
            </a:endParaRPr>
          </a:p>
        </p:txBody>
      </p:sp>
      <p:pic>
        <p:nvPicPr>
          <p:cNvPr id="28675" name="Picture 3"/>
          <p:cNvPicPr>
            <a:picLocks noChangeAspect="1" noChangeArrowheads="1"/>
          </p:cNvPicPr>
          <p:nvPr/>
        </p:nvPicPr>
        <p:blipFill>
          <a:blip r:embed="rId2"/>
          <a:srcRect/>
          <a:stretch>
            <a:fillRect/>
          </a:stretch>
        </p:blipFill>
        <p:spPr bwMode="auto">
          <a:xfrm>
            <a:off x="1714480" y="1857364"/>
            <a:ext cx="5543550" cy="2238375"/>
          </a:xfrm>
          <a:prstGeom prst="rect">
            <a:avLst/>
          </a:prstGeom>
          <a:noFill/>
        </p:spPr>
      </p:pic>
      <p:graphicFrame>
        <p:nvGraphicFramePr>
          <p:cNvPr id="6" name="表 5"/>
          <p:cNvGraphicFramePr>
            <a:graphicFrameLocks noGrp="1"/>
          </p:cNvGraphicFramePr>
          <p:nvPr/>
        </p:nvGraphicFramePr>
        <p:xfrm>
          <a:off x="1785918" y="4643446"/>
          <a:ext cx="6286542" cy="1885951"/>
        </p:xfrm>
        <a:graphic>
          <a:graphicData uri="http://schemas.openxmlformats.org/drawingml/2006/table">
            <a:tbl>
              <a:tblPr/>
              <a:tblGrid>
                <a:gridCol w="1424345"/>
                <a:gridCol w="2330747"/>
                <a:gridCol w="2531450"/>
              </a:tblGrid>
              <a:tr h="188595">
                <a:tc>
                  <a:txBody>
                    <a:bodyPr/>
                    <a:lstStyle/>
                    <a:p>
                      <a:pPr algn="ctr">
                        <a:spcAft>
                          <a:spcPts val="0"/>
                        </a:spcAft>
                      </a:pPr>
                      <a:endParaRPr lang="en-US" sz="1050" kern="100" dirty="0">
                        <a:latin typeface="Century"/>
                        <a:ea typeface="ＭＳ 明朝"/>
                        <a:cs typeface="Times New Roman"/>
                      </a:endParaRPr>
                    </a:p>
                  </a:txBody>
                  <a:tcPr marL="62865" marR="628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sz="1050" kern="100">
                          <a:latin typeface="Century"/>
                          <a:ea typeface="ＭＳ 明朝"/>
                          <a:cs typeface="Times New Roman"/>
                        </a:rPr>
                        <a:t>損益計算（儲け）</a:t>
                      </a:r>
                    </a:p>
                  </a:txBody>
                  <a:tcPr marL="62865" marR="628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sz="1050" kern="100">
                          <a:latin typeface="Century"/>
                          <a:ea typeface="ＭＳ 明朝"/>
                          <a:cs typeface="Times New Roman"/>
                        </a:rPr>
                        <a:t>キャシュフロー（お金の動き）</a:t>
                      </a:r>
                    </a:p>
                  </a:txBody>
                  <a:tcPr marL="62865" marR="628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8595">
                <a:tc>
                  <a:txBody>
                    <a:bodyPr/>
                    <a:lstStyle/>
                    <a:p>
                      <a:pPr algn="ctr">
                        <a:spcAft>
                          <a:spcPts val="0"/>
                        </a:spcAft>
                      </a:pPr>
                      <a:r>
                        <a:rPr lang="ja-JP" sz="1050" kern="100">
                          <a:latin typeface="Century"/>
                          <a:ea typeface="ＭＳ 明朝"/>
                          <a:cs typeface="Times New Roman"/>
                        </a:rPr>
                        <a:t>原則</a:t>
                      </a:r>
                    </a:p>
                  </a:txBody>
                  <a:tcPr marL="62865" marR="628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sz="1050" kern="100">
                          <a:latin typeface="Century"/>
                          <a:ea typeface="ＭＳ 明朝"/>
                          <a:cs typeface="Times New Roman"/>
                        </a:rPr>
                        <a:t>発生主義</a:t>
                      </a:r>
                    </a:p>
                  </a:txBody>
                  <a:tcPr marL="62865" marR="628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sz="1050" kern="100">
                          <a:latin typeface="Century"/>
                          <a:ea typeface="ＭＳ 明朝"/>
                          <a:cs typeface="Times New Roman"/>
                        </a:rPr>
                        <a:t>現金主義</a:t>
                      </a:r>
                    </a:p>
                  </a:txBody>
                  <a:tcPr marL="62865" marR="628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8595">
                <a:tc>
                  <a:txBody>
                    <a:bodyPr/>
                    <a:lstStyle/>
                    <a:p>
                      <a:pPr algn="ctr">
                        <a:spcAft>
                          <a:spcPts val="0"/>
                        </a:spcAft>
                      </a:pPr>
                      <a:r>
                        <a:rPr lang="ja-JP" sz="1050" kern="100">
                          <a:latin typeface="Century"/>
                          <a:ea typeface="ＭＳ 明朝"/>
                          <a:cs typeface="Times New Roman"/>
                        </a:rPr>
                        <a:t>掛け売上</a:t>
                      </a:r>
                    </a:p>
                  </a:txBody>
                  <a:tcPr marL="62865" marR="628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sz="1050" kern="100">
                          <a:latin typeface="Century"/>
                          <a:ea typeface="ＭＳ 明朝"/>
                          <a:cs typeface="Times New Roman"/>
                        </a:rPr>
                        <a:t>収益の計上</a:t>
                      </a:r>
                    </a:p>
                  </a:txBody>
                  <a:tcPr marL="62865" marR="628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sz="1050" kern="100">
                          <a:latin typeface="Century"/>
                          <a:ea typeface="ＭＳ 明朝"/>
                          <a:cs typeface="Times New Roman"/>
                        </a:rPr>
                        <a:t>キャッシュの増加なし</a:t>
                      </a:r>
                    </a:p>
                  </a:txBody>
                  <a:tcPr marL="62865" marR="628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8595">
                <a:tc>
                  <a:txBody>
                    <a:bodyPr/>
                    <a:lstStyle/>
                    <a:p>
                      <a:pPr algn="ctr">
                        <a:spcAft>
                          <a:spcPts val="0"/>
                        </a:spcAft>
                      </a:pPr>
                      <a:r>
                        <a:rPr lang="ja-JP" sz="1050" kern="100">
                          <a:latin typeface="Century"/>
                          <a:ea typeface="ＭＳ 明朝"/>
                          <a:cs typeface="Times New Roman"/>
                        </a:rPr>
                        <a:t>掛け仕入</a:t>
                      </a:r>
                    </a:p>
                  </a:txBody>
                  <a:tcPr marL="62865" marR="628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sz="1050" kern="100">
                          <a:latin typeface="Century"/>
                          <a:ea typeface="ＭＳ 明朝"/>
                          <a:cs typeface="Times New Roman"/>
                        </a:rPr>
                        <a:t>費用の計上</a:t>
                      </a:r>
                    </a:p>
                  </a:txBody>
                  <a:tcPr marL="62865" marR="628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sz="1050" kern="100">
                          <a:latin typeface="Century"/>
                          <a:ea typeface="ＭＳ 明朝"/>
                          <a:cs typeface="Times New Roman"/>
                        </a:rPr>
                        <a:t>キャッシュの減少なし</a:t>
                      </a:r>
                    </a:p>
                  </a:txBody>
                  <a:tcPr marL="62865" marR="628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77190">
                <a:tc>
                  <a:txBody>
                    <a:bodyPr/>
                    <a:lstStyle/>
                    <a:p>
                      <a:pPr indent="266700" algn="just">
                        <a:spcAft>
                          <a:spcPts val="0"/>
                        </a:spcAft>
                      </a:pPr>
                      <a:r>
                        <a:rPr lang="ja-JP" sz="1050" kern="100">
                          <a:latin typeface="Century"/>
                          <a:ea typeface="ＭＳ 明朝"/>
                          <a:cs typeface="Times New Roman"/>
                        </a:rPr>
                        <a:t>在庫</a:t>
                      </a:r>
                    </a:p>
                  </a:txBody>
                  <a:tcPr marL="62865" marR="628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00050" algn="just">
                        <a:spcAft>
                          <a:spcPts val="0"/>
                        </a:spcAft>
                      </a:pPr>
                      <a:r>
                        <a:rPr lang="ja-JP" sz="1050" kern="100">
                          <a:latin typeface="Century"/>
                          <a:ea typeface="ＭＳ 明朝"/>
                          <a:cs typeface="Times New Roman"/>
                        </a:rPr>
                        <a:t>費用とはならない</a:t>
                      </a:r>
                    </a:p>
                  </a:txBody>
                  <a:tcPr marL="62865" marR="628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050" kern="100" dirty="0">
                          <a:latin typeface="Century"/>
                          <a:ea typeface="ＭＳ 明朝"/>
                          <a:cs typeface="Times New Roman"/>
                        </a:rPr>
                        <a:t>前期掛仕入の支払分および当期現金仕入分のキャッシュの減少</a:t>
                      </a:r>
                    </a:p>
                  </a:txBody>
                  <a:tcPr marL="62865" marR="628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8595">
                <a:tc>
                  <a:txBody>
                    <a:bodyPr/>
                    <a:lstStyle/>
                    <a:p>
                      <a:pPr algn="ctr">
                        <a:spcAft>
                          <a:spcPts val="0"/>
                        </a:spcAft>
                      </a:pPr>
                      <a:r>
                        <a:rPr lang="ja-JP" sz="1050" kern="100">
                          <a:latin typeface="Century"/>
                          <a:ea typeface="ＭＳ 明朝"/>
                          <a:cs typeface="Times New Roman"/>
                        </a:rPr>
                        <a:t>固定資産の購入</a:t>
                      </a:r>
                    </a:p>
                  </a:txBody>
                  <a:tcPr marL="62865" marR="628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sz="1050" kern="100">
                          <a:latin typeface="Century"/>
                          <a:ea typeface="ＭＳ 明朝"/>
                          <a:cs typeface="Times New Roman"/>
                        </a:rPr>
                        <a:t>減価償却費の計上</a:t>
                      </a:r>
                    </a:p>
                  </a:txBody>
                  <a:tcPr marL="62865" marR="628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sz="1050" kern="100">
                          <a:latin typeface="Century"/>
                          <a:ea typeface="ＭＳ 明朝"/>
                          <a:cs typeface="Times New Roman"/>
                        </a:rPr>
                        <a:t>購入年度にキャッシュの減少</a:t>
                      </a:r>
                    </a:p>
                  </a:txBody>
                  <a:tcPr marL="62865" marR="628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65786">
                <a:tc>
                  <a:txBody>
                    <a:bodyPr/>
                    <a:lstStyle/>
                    <a:p>
                      <a:pPr algn="ctr">
                        <a:spcAft>
                          <a:spcPts val="0"/>
                        </a:spcAft>
                      </a:pPr>
                      <a:endParaRPr lang="en-US" sz="1050" kern="100">
                        <a:latin typeface="Century"/>
                        <a:ea typeface="ＭＳ 明朝"/>
                        <a:cs typeface="Times New Roman"/>
                      </a:endParaRPr>
                    </a:p>
                    <a:p>
                      <a:pPr algn="ctr">
                        <a:spcAft>
                          <a:spcPts val="0"/>
                        </a:spcAft>
                      </a:pPr>
                      <a:r>
                        <a:rPr lang="ja-JP" sz="1050" kern="100">
                          <a:latin typeface="Century"/>
                          <a:ea typeface="ＭＳ 明朝"/>
                          <a:cs typeface="Times New Roman"/>
                        </a:rPr>
                        <a:t>固定資産の売却</a:t>
                      </a:r>
                    </a:p>
                  </a:txBody>
                  <a:tcPr marL="62865" marR="628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050" kern="100">
                          <a:latin typeface="Century"/>
                          <a:ea typeface="ＭＳ 明朝"/>
                          <a:cs typeface="Times New Roman"/>
                        </a:rPr>
                        <a:t>売却価格と会計簿価の差額についてのみ、売却損・売却益として計上</a:t>
                      </a:r>
                    </a:p>
                  </a:txBody>
                  <a:tcPr marL="62865" marR="628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en-US" sz="1050" kern="100" dirty="0">
                        <a:latin typeface="Century"/>
                        <a:ea typeface="ＭＳ 明朝"/>
                        <a:cs typeface="Times New Roman"/>
                      </a:endParaRPr>
                    </a:p>
                    <a:p>
                      <a:pPr algn="ctr">
                        <a:spcAft>
                          <a:spcPts val="0"/>
                        </a:spcAft>
                      </a:pPr>
                      <a:r>
                        <a:rPr lang="ja-JP" sz="1050" kern="100" dirty="0">
                          <a:latin typeface="Century"/>
                          <a:ea typeface="ＭＳ 明朝"/>
                          <a:cs typeface="Times New Roman"/>
                        </a:rPr>
                        <a:t>売却価格分のキャッシュの増加</a:t>
                      </a:r>
                    </a:p>
                  </a:txBody>
                  <a:tcPr marL="62865" marR="628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28677" name="Rectangle 5"/>
          <p:cNvSpPr>
            <a:spLocks noChangeArrowheads="1"/>
          </p:cNvSpPr>
          <p:nvPr/>
        </p:nvSpPr>
        <p:spPr bwMode="auto">
          <a:xfrm>
            <a:off x="1357290" y="4214818"/>
            <a:ext cx="2500298" cy="30777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R="0" lvl="0" algn="l" defTabSz="914400" rtl="0" eaLnBrk="1" fontAlgn="base" latinLnBrk="0" hangingPunct="1">
              <a:lnSpc>
                <a:spcPct val="100000"/>
              </a:lnSpc>
              <a:spcBef>
                <a:spcPct val="0"/>
              </a:spcBef>
              <a:spcAft>
                <a:spcPct val="0"/>
              </a:spcAft>
              <a:buClrTx/>
              <a:buSzTx/>
              <a:buFontTx/>
              <a:buNone/>
              <a:tabLst/>
            </a:pPr>
            <a:r>
              <a:rPr kumimoji="1" lang="ja-JP" sz="1400" b="1" i="0" u="none" strike="noStrike" cap="none" normalizeH="0" baseline="0" dirty="0" smtClean="0">
                <a:ln>
                  <a:noFill/>
                </a:ln>
                <a:solidFill>
                  <a:schemeClr val="tx1"/>
                </a:solidFill>
                <a:effectLst/>
                <a:latin typeface="ＭＳ ゴシック" pitchFamily="49" charset="-128"/>
                <a:ea typeface="ＭＳ ゴシック" pitchFamily="49" charset="-128"/>
                <a:cs typeface="Times New Roman" pitchFamily="18" charset="0"/>
              </a:rPr>
              <a:t>損益と資金の流れの違い</a:t>
            </a:r>
            <a:endParaRPr kumimoji="1" lang="ja-JP" sz="1400" b="0" i="0" u="none" strike="noStrike" cap="none" normalizeH="0" baseline="0" dirty="0" smtClean="0">
              <a:ln>
                <a:noFill/>
              </a:ln>
              <a:solidFill>
                <a:schemeClr val="tx1"/>
              </a:solidFill>
              <a:effectLst/>
              <a:latin typeface="Arial" pitchFamily="34" charset="0"/>
              <a:ea typeface="ＭＳ Ｐゴシック" pitchFamily="50" charset="-128"/>
              <a:cs typeface="ＭＳ Ｐゴシック" pitchFamily="50" charset="-128"/>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500034" y="214290"/>
            <a:ext cx="2773516" cy="400110"/>
          </a:xfrm>
          <a:prstGeom prst="rect">
            <a:avLst/>
          </a:prstGeom>
        </p:spPr>
        <p:txBody>
          <a:bodyPr wrap="none">
            <a:spAutoFit/>
          </a:bodyPr>
          <a:lstStyle/>
          <a:p>
            <a:r>
              <a:rPr lang="ja-JP" altLang="en-US" sz="2000" b="1" dirty="0" smtClean="0"/>
              <a:t>資金繰り改善のポイント</a:t>
            </a:r>
            <a:endParaRPr lang="ja-JP" altLang="en-US" sz="2000" dirty="0"/>
          </a:p>
        </p:txBody>
      </p:sp>
      <p:sp>
        <p:nvSpPr>
          <p:cNvPr id="29697" name="Rectangle 1"/>
          <p:cNvSpPr>
            <a:spLocks noChangeArrowheads="1"/>
          </p:cNvSpPr>
          <p:nvPr/>
        </p:nvSpPr>
        <p:spPr bwMode="auto">
          <a:xfrm>
            <a:off x="928662" y="698968"/>
            <a:ext cx="6643734" cy="184665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809625" algn="l"/>
              </a:tabLst>
            </a:pPr>
            <a:r>
              <a:rPr kumimoji="1" lang="ja-JP" sz="1600" i="0" u="none" strike="noStrike" cap="none" normalizeH="0" baseline="0" dirty="0" smtClean="0">
                <a:ln>
                  <a:noFill/>
                </a:ln>
                <a:solidFill>
                  <a:schemeClr val="tx1"/>
                </a:solidFill>
                <a:effectLst/>
                <a:latin typeface="+mj-ea"/>
                <a:ea typeface="+mj-ea"/>
                <a:cs typeface="Times New Roman" pitchFamily="18" charset="0"/>
              </a:rPr>
              <a:t>（１）資金繰りの重要性</a:t>
            </a:r>
            <a:endParaRPr kumimoji="1" lang="en-US" altLang="ja-JP" sz="1600" i="0" u="none" strike="noStrike" cap="none" normalizeH="0" baseline="0" dirty="0" smtClean="0">
              <a:ln>
                <a:noFill/>
              </a:ln>
              <a:solidFill>
                <a:schemeClr val="tx1"/>
              </a:solidFill>
              <a:effectLst/>
              <a:latin typeface="+mj-ea"/>
              <a:ea typeface="+mj-ea"/>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tab pos="809625" algn="l"/>
              </a:tabLst>
            </a:pPr>
            <a:endParaRPr kumimoji="1" lang="ja-JP" sz="1400" b="0" i="0" u="none" strike="noStrike" cap="none" normalizeH="0" baseline="0" dirty="0" smtClean="0">
              <a:ln>
                <a:noFill/>
              </a:ln>
              <a:solidFill>
                <a:schemeClr val="tx1"/>
              </a:solidFill>
              <a:effectLst/>
              <a:latin typeface="+mj-ea"/>
              <a:ea typeface="+mj-ea"/>
              <a:cs typeface="ＭＳ Ｐゴシック" pitchFamily="50" charset="-128"/>
            </a:endParaRPr>
          </a:p>
          <a:p>
            <a:pPr marL="623888" marR="0" lvl="0" indent="-260350" algn="l" defTabSz="914400" rtl="0" eaLnBrk="0" fontAlgn="base" latinLnBrk="0" hangingPunct="0">
              <a:lnSpc>
                <a:spcPct val="100000"/>
              </a:lnSpc>
              <a:spcBef>
                <a:spcPct val="0"/>
              </a:spcBef>
              <a:spcAft>
                <a:spcPct val="0"/>
              </a:spcAft>
              <a:buClrTx/>
              <a:buSzTx/>
              <a:buFontTx/>
              <a:buNone/>
              <a:tabLst>
                <a:tab pos="809625" algn="l"/>
              </a:tabLst>
            </a:pPr>
            <a:r>
              <a:rPr kumimoji="1" lang="ja-JP" sz="1400" b="0" i="0" u="none" strike="noStrike" cap="none" normalizeH="0" baseline="0" dirty="0" smtClean="0">
                <a:ln>
                  <a:noFill/>
                </a:ln>
                <a:solidFill>
                  <a:schemeClr val="tx1"/>
                </a:solidFill>
                <a:effectLst/>
                <a:latin typeface="+mj-ea"/>
                <a:ea typeface="+mj-ea"/>
                <a:cs typeface="Times New Roman" pitchFamily="18" charset="0"/>
              </a:rPr>
              <a:t>事業するには資金繰りが不可欠であることを忘れないことが必要です。</a:t>
            </a:r>
            <a:endParaRPr kumimoji="1" lang="ja-JP" sz="1400" b="0" i="0" u="none" strike="noStrike" cap="none" normalizeH="0" baseline="0" dirty="0" smtClean="0">
              <a:ln>
                <a:noFill/>
              </a:ln>
              <a:solidFill>
                <a:schemeClr val="tx1"/>
              </a:solidFill>
              <a:effectLst/>
              <a:latin typeface="+mj-ea"/>
              <a:ea typeface="+mj-ea"/>
              <a:cs typeface="ＭＳ Ｐゴシック" pitchFamily="50" charset="-128"/>
            </a:endParaRPr>
          </a:p>
          <a:p>
            <a:pPr marL="623888" marR="0" lvl="0" indent="-260350" algn="l" defTabSz="914400" rtl="0" eaLnBrk="0" fontAlgn="base" latinLnBrk="0" hangingPunct="0">
              <a:lnSpc>
                <a:spcPct val="100000"/>
              </a:lnSpc>
              <a:spcBef>
                <a:spcPct val="0"/>
              </a:spcBef>
              <a:spcAft>
                <a:spcPct val="0"/>
              </a:spcAft>
              <a:buClrTx/>
              <a:buSzTx/>
              <a:buFontTx/>
              <a:buNone/>
              <a:tabLst>
                <a:tab pos="809625" algn="l"/>
              </a:tabLst>
            </a:pPr>
            <a:r>
              <a:rPr kumimoji="1" lang="ja-JP" sz="1400" b="0" i="0" u="none" strike="noStrike" cap="none" normalizeH="0" baseline="0" dirty="0" smtClean="0">
                <a:ln>
                  <a:noFill/>
                </a:ln>
                <a:solidFill>
                  <a:schemeClr val="tx1"/>
                </a:solidFill>
                <a:effectLst/>
                <a:latin typeface="+mj-ea"/>
                <a:ea typeface="+mj-ea"/>
                <a:cs typeface="Times New Roman" pitchFamily="18" charset="0"/>
              </a:rPr>
              <a:t>必要なとき</a:t>
            </a:r>
            <a:r>
              <a:rPr kumimoji="1" lang="ja-JP" altLang="en-US" sz="1400" b="0" i="0" u="none" strike="noStrike" cap="none" normalizeH="0" baseline="0" dirty="0" smtClean="0">
                <a:ln>
                  <a:noFill/>
                </a:ln>
                <a:solidFill>
                  <a:schemeClr val="tx1"/>
                </a:solidFill>
                <a:effectLst/>
                <a:latin typeface="+mj-ea"/>
                <a:ea typeface="+mj-ea"/>
                <a:cs typeface="Times New Roman" pitchFamily="18" charset="0"/>
              </a:rPr>
              <a:t>、</a:t>
            </a:r>
            <a:r>
              <a:rPr kumimoji="1" lang="ja-JP" sz="1400" b="0" i="0" u="none" strike="noStrike" cap="none" normalizeH="0" baseline="0" dirty="0" smtClean="0">
                <a:ln>
                  <a:noFill/>
                </a:ln>
                <a:solidFill>
                  <a:schemeClr val="tx1"/>
                </a:solidFill>
                <a:effectLst/>
                <a:latin typeface="+mj-ea"/>
                <a:ea typeface="+mj-ea"/>
                <a:cs typeface="Times New Roman" pitchFamily="18" charset="0"/>
              </a:rPr>
              <a:t>必要な資金がないと事業は継続不能となります。</a:t>
            </a:r>
            <a:endParaRPr kumimoji="1" lang="en-US" altLang="ja-JP" sz="1400" b="0" i="0" u="none" strike="noStrike" cap="none" normalizeH="0" baseline="0" dirty="0" smtClean="0">
              <a:ln>
                <a:noFill/>
              </a:ln>
              <a:solidFill>
                <a:schemeClr val="tx1"/>
              </a:solidFill>
              <a:effectLst/>
              <a:latin typeface="+mj-ea"/>
              <a:ea typeface="+mj-ea"/>
              <a:cs typeface="Times New Roman" pitchFamily="18" charset="0"/>
            </a:endParaRPr>
          </a:p>
          <a:p>
            <a:pPr marL="623888" marR="0" lvl="0" indent="-260350" algn="l" defTabSz="914400" rtl="0" eaLnBrk="0" fontAlgn="base" latinLnBrk="0" hangingPunct="0">
              <a:lnSpc>
                <a:spcPct val="100000"/>
              </a:lnSpc>
              <a:spcBef>
                <a:spcPct val="0"/>
              </a:spcBef>
              <a:spcAft>
                <a:spcPct val="0"/>
              </a:spcAft>
              <a:buClrTx/>
              <a:buSzTx/>
              <a:buFontTx/>
              <a:buNone/>
              <a:tabLst>
                <a:tab pos="809625" algn="l"/>
              </a:tabLst>
            </a:pPr>
            <a:endParaRPr kumimoji="1" lang="ja-JP" sz="1400" b="0" i="0" u="none" strike="noStrike" cap="none" normalizeH="0" baseline="0" dirty="0" smtClean="0">
              <a:ln>
                <a:noFill/>
              </a:ln>
              <a:solidFill>
                <a:schemeClr val="tx1"/>
              </a:solidFill>
              <a:effectLst/>
              <a:latin typeface="+mj-ea"/>
              <a:ea typeface="+mj-ea"/>
              <a:cs typeface="ＭＳ Ｐゴシック" pitchFamily="50" charset="-128"/>
            </a:endParaRPr>
          </a:p>
          <a:p>
            <a:pPr marL="623888" marR="0" lvl="0" indent="-260350" algn="l" defTabSz="914400" rtl="0" eaLnBrk="0" fontAlgn="base" latinLnBrk="0" hangingPunct="0">
              <a:lnSpc>
                <a:spcPct val="100000"/>
              </a:lnSpc>
              <a:spcBef>
                <a:spcPct val="0"/>
              </a:spcBef>
              <a:spcAft>
                <a:spcPct val="0"/>
              </a:spcAft>
              <a:buClrTx/>
              <a:buSzTx/>
              <a:buFont typeface="+mj-ea"/>
              <a:buAutoNum type="circleNumDbPlain"/>
              <a:tabLst>
                <a:tab pos="809625" algn="l"/>
              </a:tabLst>
            </a:pPr>
            <a:r>
              <a:rPr kumimoji="1" lang="ja-JP" sz="1400" b="0" i="0" u="none" strike="noStrike" cap="none" normalizeH="0" baseline="0" dirty="0" smtClean="0">
                <a:ln>
                  <a:noFill/>
                </a:ln>
                <a:solidFill>
                  <a:schemeClr val="tx1"/>
                </a:solidFill>
                <a:effectLst/>
                <a:latin typeface="+mj-ea"/>
                <a:ea typeface="+mj-ea"/>
                <a:cs typeface="Times New Roman" pitchFamily="18" charset="0"/>
              </a:rPr>
              <a:t>赤字が続けば資金が無くなり当然倒産</a:t>
            </a:r>
            <a:endParaRPr kumimoji="1" lang="ja-JP" sz="1400" b="0" i="0" u="none" strike="noStrike" cap="none" normalizeH="0" baseline="0" dirty="0" smtClean="0">
              <a:ln>
                <a:noFill/>
              </a:ln>
              <a:solidFill>
                <a:schemeClr val="tx1"/>
              </a:solidFill>
              <a:effectLst/>
              <a:latin typeface="+mj-ea"/>
              <a:ea typeface="+mj-ea"/>
              <a:cs typeface="ＭＳ Ｐゴシック" pitchFamily="50" charset="-128"/>
            </a:endParaRPr>
          </a:p>
          <a:p>
            <a:pPr marL="623888" marR="0" lvl="0" indent="-260350" algn="l" defTabSz="914400" rtl="0" eaLnBrk="0" fontAlgn="base" latinLnBrk="0" hangingPunct="0">
              <a:lnSpc>
                <a:spcPct val="100000"/>
              </a:lnSpc>
              <a:spcBef>
                <a:spcPct val="0"/>
              </a:spcBef>
              <a:spcAft>
                <a:spcPct val="0"/>
              </a:spcAft>
              <a:buClrTx/>
              <a:buSzTx/>
              <a:buFont typeface="+mj-ea"/>
              <a:buAutoNum type="circleNumDbPlain"/>
              <a:tabLst>
                <a:tab pos="809625" algn="l"/>
              </a:tabLst>
            </a:pPr>
            <a:r>
              <a:rPr kumimoji="1" lang="ja-JP" sz="1400" b="0" i="0" u="none" strike="noStrike" cap="none" normalizeH="0" baseline="0" dirty="0" smtClean="0">
                <a:ln>
                  <a:noFill/>
                </a:ln>
                <a:solidFill>
                  <a:schemeClr val="tx1"/>
                </a:solidFill>
                <a:effectLst/>
                <a:latin typeface="+mj-ea"/>
                <a:ea typeface="+mj-ea"/>
                <a:cs typeface="Times New Roman" pitchFamily="18" charset="0"/>
              </a:rPr>
              <a:t>黒字でも資金繰りが行き詰れば倒産（黒字倒産）</a:t>
            </a:r>
            <a:endParaRPr kumimoji="1" lang="ja-JP" sz="1400" b="0" i="0" u="none" strike="noStrike" cap="none" normalizeH="0" baseline="0" dirty="0" smtClean="0">
              <a:ln>
                <a:noFill/>
              </a:ln>
              <a:solidFill>
                <a:schemeClr val="tx1"/>
              </a:solidFill>
              <a:effectLst/>
              <a:latin typeface="+mj-ea"/>
              <a:ea typeface="+mj-ea"/>
              <a:cs typeface="ＭＳ Ｐゴシック" pitchFamily="50" charset="-128"/>
            </a:endParaRPr>
          </a:p>
          <a:p>
            <a:pPr marL="623888" marR="0" lvl="0" indent="-260350" algn="l" defTabSz="914400" rtl="0" eaLnBrk="0" fontAlgn="base" latinLnBrk="0" hangingPunct="0">
              <a:lnSpc>
                <a:spcPct val="100000"/>
              </a:lnSpc>
              <a:spcBef>
                <a:spcPct val="0"/>
              </a:spcBef>
              <a:spcAft>
                <a:spcPct val="0"/>
              </a:spcAft>
              <a:buClrTx/>
              <a:buSzTx/>
              <a:buFont typeface="+mj-ea"/>
              <a:buAutoNum type="circleNumDbPlain"/>
              <a:tabLst>
                <a:tab pos="809625" algn="l"/>
              </a:tabLst>
            </a:pPr>
            <a:r>
              <a:rPr kumimoji="1" lang="ja-JP" sz="1400" b="0" i="0" u="none" strike="noStrike" cap="none" normalizeH="0" baseline="0" dirty="0" smtClean="0">
                <a:ln>
                  <a:noFill/>
                </a:ln>
                <a:solidFill>
                  <a:schemeClr val="tx1"/>
                </a:solidFill>
                <a:effectLst/>
                <a:latin typeface="+mj-ea"/>
                <a:ea typeface="+mj-ea"/>
                <a:cs typeface="Times New Roman" pitchFamily="18" charset="0"/>
              </a:rPr>
              <a:t>事業を拡大・発展させるには資金（設備費・研究開発費など）が必要</a:t>
            </a:r>
            <a:endParaRPr kumimoji="1" lang="ja-JP" sz="1400" b="0" i="0" u="none" strike="noStrike" cap="none" normalizeH="0" baseline="0" dirty="0" smtClean="0">
              <a:ln>
                <a:noFill/>
              </a:ln>
              <a:solidFill>
                <a:schemeClr val="tx1"/>
              </a:solidFill>
              <a:effectLst/>
              <a:latin typeface="+mj-ea"/>
              <a:ea typeface="+mj-ea"/>
              <a:cs typeface="ＭＳ Ｐゴシック" pitchFamily="50" charset="-128"/>
            </a:endParaRPr>
          </a:p>
        </p:txBody>
      </p:sp>
      <p:sp>
        <p:nvSpPr>
          <p:cNvPr id="29698" name="Rectangle 2"/>
          <p:cNvSpPr>
            <a:spLocks noChangeArrowheads="1"/>
          </p:cNvSpPr>
          <p:nvPr/>
        </p:nvSpPr>
        <p:spPr bwMode="auto">
          <a:xfrm>
            <a:off x="928662" y="2627793"/>
            <a:ext cx="7858180" cy="227754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1588" marR="0" lvl="0" algn="l" defTabSz="914400" rtl="0" eaLnBrk="1" fontAlgn="base" latinLnBrk="0" hangingPunct="1">
              <a:lnSpc>
                <a:spcPct val="100000"/>
              </a:lnSpc>
              <a:spcBef>
                <a:spcPct val="0"/>
              </a:spcBef>
              <a:spcAft>
                <a:spcPct val="0"/>
              </a:spcAft>
              <a:buClrTx/>
              <a:buSzTx/>
              <a:buFontTx/>
              <a:buNone/>
              <a:tabLst/>
            </a:pPr>
            <a:r>
              <a:rPr kumimoji="1" lang="ja-JP" sz="1600" i="0" u="none" strike="noStrike" cap="none" normalizeH="0" baseline="0" dirty="0" smtClean="0">
                <a:ln>
                  <a:noFill/>
                </a:ln>
                <a:solidFill>
                  <a:schemeClr val="tx1"/>
                </a:solidFill>
                <a:effectLst/>
                <a:latin typeface="+mj-ea"/>
                <a:ea typeface="+mj-ea"/>
                <a:cs typeface="Times New Roman" pitchFamily="18" charset="0"/>
              </a:rPr>
              <a:t>（２）危険な兆候が見られたら、先ずは用心し注意を怠らぬこと</a:t>
            </a:r>
            <a:endParaRPr kumimoji="1" lang="en-US" altLang="ja-JP" sz="1600" i="0" u="none" strike="noStrike" cap="none" normalizeH="0" baseline="0" dirty="0" smtClean="0">
              <a:ln>
                <a:noFill/>
              </a:ln>
              <a:solidFill>
                <a:schemeClr val="tx1"/>
              </a:solidFill>
              <a:effectLst/>
              <a:latin typeface="+mj-ea"/>
              <a:ea typeface="+mj-ea"/>
              <a:cs typeface="Times New Roman" pitchFamily="18" charset="0"/>
            </a:endParaRPr>
          </a:p>
          <a:p>
            <a:pPr marL="1588" marR="0" lvl="0" algn="l" defTabSz="914400" rtl="0" eaLnBrk="1" fontAlgn="base" latinLnBrk="0" hangingPunct="1">
              <a:lnSpc>
                <a:spcPct val="100000"/>
              </a:lnSpc>
              <a:spcBef>
                <a:spcPct val="0"/>
              </a:spcBef>
              <a:spcAft>
                <a:spcPct val="0"/>
              </a:spcAft>
              <a:buClrTx/>
              <a:buSzTx/>
              <a:buFontTx/>
              <a:buNone/>
              <a:tabLst/>
            </a:pPr>
            <a:endParaRPr kumimoji="1" lang="ja-JP" sz="1400" b="0" i="0" u="none" strike="noStrike" cap="none" normalizeH="0" baseline="0" dirty="0" smtClean="0">
              <a:ln>
                <a:noFill/>
              </a:ln>
              <a:solidFill>
                <a:schemeClr val="tx1"/>
              </a:solidFill>
              <a:effectLst/>
              <a:latin typeface="+mj-ea"/>
              <a:ea typeface="+mj-ea"/>
              <a:cs typeface="ＭＳ Ｐゴシック" pitchFamily="50" charset="-128"/>
            </a:endParaRPr>
          </a:p>
          <a:p>
            <a:pPr marL="623888" marR="0" lvl="0" indent="-260350" algn="l" defTabSz="914400" rtl="0" eaLnBrk="0" fontAlgn="base" latinLnBrk="0" hangingPunct="0">
              <a:lnSpc>
                <a:spcPct val="100000"/>
              </a:lnSpc>
              <a:spcBef>
                <a:spcPct val="0"/>
              </a:spcBef>
              <a:spcAft>
                <a:spcPct val="0"/>
              </a:spcAft>
              <a:buClrTx/>
              <a:buSzTx/>
              <a:buFontTx/>
              <a:buNone/>
              <a:tabLst/>
            </a:pPr>
            <a:r>
              <a:rPr kumimoji="1" lang="ja-JP" sz="1400" b="0" i="0" u="none" strike="noStrike" cap="none" normalizeH="0" baseline="0" dirty="0" smtClean="0">
                <a:ln>
                  <a:noFill/>
                </a:ln>
                <a:solidFill>
                  <a:schemeClr val="tx1"/>
                </a:solidFill>
                <a:effectLst/>
                <a:latin typeface="+mj-ea"/>
                <a:ea typeface="+mj-ea"/>
                <a:cs typeface="Times New Roman" pitchFamily="18" charset="0"/>
              </a:rPr>
              <a:t>①　攻めの経営だけでは、突然の資金不足に陥りやすくなります。不況抵抗力の強いスリムな体質を構築するために、仕入対策（粗利益管理、限界利益管理）や経費管理を常に心がけることが肝要です。</a:t>
            </a:r>
            <a:endParaRPr kumimoji="1" lang="ja-JP" sz="1400" b="0" i="0" u="none" strike="noStrike" cap="none" normalizeH="0" baseline="0" dirty="0" smtClean="0">
              <a:ln>
                <a:noFill/>
              </a:ln>
              <a:solidFill>
                <a:schemeClr val="tx1"/>
              </a:solidFill>
              <a:effectLst/>
              <a:latin typeface="+mj-ea"/>
              <a:ea typeface="+mj-ea"/>
              <a:cs typeface="ＭＳ Ｐゴシック" pitchFamily="50" charset="-128"/>
            </a:endParaRPr>
          </a:p>
          <a:p>
            <a:pPr marL="623888" marR="0" lvl="0" indent="-260350" algn="l" defTabSz="914400" rtl="0" eaLnBrk="0" fontAlgn="base" latinLnBrk="0" hangingPunct="0">
              <a:lnSpc>
                <a:spcPct val="100000"/>
              </a:lnSpc>
              <a:spcBef>
                <a:spcPct val="0"/>
              </a:spcBef>
              <a:spcAft>
                <a:spcPct val="0"/>
              </a:spcAft>
              <a:buClrTx/>
              <a:buSzTx/>
              <a:buFontTx/>
              <a:buNone/>
              <a:tabLst/>
            </a:pPr>
            <a:r>
              <a:rPr kumimoji="1" lang="ja-JP" sz="1400" b="0" i="0" u="none" strike="noStrike" cap="none" normalizeH="0" baseline="0" dirty="0" smtClean="0">
                <a:ln>
                  <a:noFill/>
                </a:ln>
                <a:solidFill>
                  <a:schemeClr val="tx1"/>
                </a:solidFill>
                <a:effectLst/>
                <a:latin typeface="+mj-ea"/>
                <a:ea typeface="+mj-ea"/>
                <a:cs typeface="Times New Roman" pitchFamily="18" charset="0"/>
              </a:rPr>
              <a:t>②　注意信号をキャッチしたら早めに手を打ちましょう。</a:t>
            </a:r>
            <a:endParaRPr kumimoji="1" lang="en-US" altLang="ja-JP" sz="1400" b="0" i="0" u="none" strike="noStrike" cap="none" normalizeH="0" baseline="0" dirty="0" smtClean="0">
              <a:ln>
                <a:noFill/>
              </a:ln>
              <a:solidFill>
                <a:schemeClr val="tx1"/>
              </a:solidFill>
              <a:effectLst/>
              <a:latin typeface="+mj-ea"/>
              <a:ea typeface="+mj-ea"/>
              <a:cs typeface="Times New Roman" pitchFamily="18" charset="0"/>
            </a:endParaRPr>
          </a:p>
          <a:p>
            <a:pPr marL="1588" marR="0" lvl="0" algn="l" defTabSz="914400" rtl="0" eaLnBrk="0" fontAlgn="base" latinLnBrk="0" hangingPunct="0">
              <a:lnSpc>
                <a:spcPct val="100000"/>
              </a:lnSpc>
              <a:spcBef>
                <a:spcPct val="0"/>
              </a:spcBef>
              <a:spcAft>
                <a:spcPct val="0"/>
              </a:spcAft>
              <a:buClrTx/>
              <a:buSzTx/>
              <a:buFontTx/>
              <a:buNone/>
              <a:tabLst/>
            </a:pPr>
            <a:endParaRPr kumimoji="1" lang="ja-JP" sz="1400" b="0" i="0" u="none" strike="noStrike" cap="none" normalizeH="0" baseline="0" dirty="0" smtClean="0">
              <a:ln>
                <a:noFill/>
              </a:ln>
              <a:solidFill>
                <a:schemeClr val="tx1"/>
              </a:solidFill>
              <a:effectLst/>
              <a:latin typeface="+mj-ea"/>
              <a:ea typeface="+mj-ea"/>
              <a:cs typeface="ＭＳ Ｐゴシック" pitchFamily="50" charset="-128"/>
            </a:endParaRPr>
          </a:p>
          <a:p>
            <a:pPr marL="365125" marR="0" lvl="0" algn="l" defTabSz="914400" rtl="0" eaLnBrk="0" fontAlgn="base" latinLnBrk="0" hangingPunct="0">
              <a:lnSpc>
                <a:spcPct val="100000"/>
              </a:lnSpc>
              <a:spcBef>
                <a:spcPct val="0"/>
              </a:spcBef>
              <a:spcAft>
                <a:spcPct val="0"/>
              </a:spcAft>
              <a:buClrTx/>
              <a:buSzTx/>
              <a:buFontTx/>
              <a:buNone/>
              <a:tabLst/>
            </a:pPr>
            <a:r>
              <a:rPr kumimoji="1" lang="ja-JP" sz="1400" b="0" i="0" u="none" strike="noStrike" cap="none" normalizeH="0" baseline="0" dirty="0" smtClean="0">
                <a:ln>
                  <a:noFill/>
                </a:ln>
                <a:solidFill>
                  <a:schemeClr val="tx1"/>
                </a:solidFill>
                <a:effectLst/>
                <a:latin typeface="+mj-ea"/>
                <a:ea typeface="+mj-ea"/>
                <a:cs typeface="Times New Roman" pitchFamily="18" charset="0"/>
              </a:rPr>
              <a:t>☆注意信号とは？</a:t>
            </a:r>
            <a:endParaRPr kumimoji="1" lang="ja-JP" sz="1400" b="0" i="0" u="none" strike="noStrike" cap="none" normalizeH="0" baseline="0" dirty="0" smtClean="0">
              <a:ln>
                <a:noFill/>
              </a:ln>
              <a:solidFill>
                <a:schemeClr val="tx1"/>
              </a:solidFill>
              <a:effectLst/>
              <a:latin typeface="+mj-ea"/>
              <a:ea typeface="+mj-ea"/>
              <a:cs typeface="ＭＳ Ｐゴシック" pitchFamily="50" charset="-128"/>
            </a:endParaRPr>
          </a:p>
          <a:p>
            <a:pPr marL="625475" marR="0" lvl="0" algn="l" defTabSz="914400" rtl="0" eaLnBrk="0" fontAlgn="base" latinLnBrk="0" hangingPunct="0">
              <a:lnSpc>
                <a:spcPct val="100000"/>
              </a:lnSpc>
              <a:spcBef>
                <a:spcPct val="0"/>
              </a:spcBef>
              <a:spcAft>
                <a:spcPct val="0"/>
              </a:spcAft>
              <a:buClrTx/>
              <a:buSzTx/>
              <a:buFontTx/>
              <a:buNone/>
              <a:tabLst/>
            </a:pPr>
            <a:r>
              <a:rPr kumimoji="1" lang="ja-JP" sz="1400" b="0" i="0" u="none" strike="noStrike" cap="none" normalizeH="0" baseline="0" dirty="0" smtClean="0">
                <a:ln>
                  <a:noFill/>
                </a:ln>
                <a:solidFill>
                  <a:schemeClr val="tx1"/>
                </a:solidFill>
                <a:effectLst/>
                <a:latin typeface="+mj-ea"/>
                <a:ea typeface="+mj-ea"/>
                <a:cs typeface="Times New Roman" pitchFamily="18" charset="0"/>
              </a:rPr>
              <a:t>・</a:t>
            </a:r>
            <a:r>
              <a:rPr kumimoji="1" lang="ja-JP" altLang="en-US" sz="1400" b="0" i="0" u="none" strike="noStrike" cap="none" normalizeH="0" baseline="0" dirty="0" smtClean="0">
                <a:ln>
                  <a:noFill/>
                </a:ln>
                <a:solidFill>
                  <a:schemeClr val="tx1"/>
                </a:solidFill>
                <a:effectLst/>
                <a:latin typeface="+mj-ea"/>
                <a:ea typeface="+mj-ea"/>
                <a:cs typeface="Times New Roman" pitchFamily="18" charset="0"/>
              </a:rPr>
              <a:t>　</a:t>
            </a:r>
            <a:r>
              <a:rPr kumimoji="1" lang="ja-JP" sz="1400" b="0" i="0" u="none" strike="noStrike" cap="none" normalizeH="0" baseline="0" dirty="0" smtClean="0">
                <a:ln>
                  <a:noFill/>
                </a:ln>
                <a:solidFill>
                  <a:schemeClr val="tx1"/>
                </a:solidFill>
                <a:effectLst/>
                <a:latin typeface="+mj-ea"/>
                <a:ea typeface="+mj-ea"/>
                <a:cs typeface="Times New Roman" pitchFamily="18" charset="0"/>
              </a:rPr>
              <a:t>売上不振と利益低下、コスト増加と利益減少</a:t>
            </a:r>
            <a:endParaRPr kumimoji="1" lang="ja-JP" sz="1400" b="0" i="0" u="none" strike="noStrike" cap="none" normalizeH="0" baseline="0" dirty="0" smtClean="0">
              <a:ln>
                <a:noFill/>
              </a:ln>
              <a:solidFill>
                <a:schemeClr val="tx1"/>
              </a:solidFill>
              <a:effectLst/>
              <a:latin typeface="+mj-ea"/>
              <a:ea typeface="+mj-ea"/>
              <a:cs typeface="ＭＳ Ｐゴシック" pitchFamily="50" charset="-128"/>
            </a:endParaRPr>
          </a:p>
          <a:p>
            <a:pPr marL="625475" marR="0" lvl="0" algn="l" defTabSz="914400" rtl="0" eaLnBrk="0" fontAlgn="base" latinLnBrk="0" hangingPunct="0">
              <a:lnSpc>
                <a:spcPct val="100000"/>
              </a:lnSpc>
              <a:spcBef>
                <a:spcPct val="0"/>
              </a:spcBef>
              <a:spcAft>
                <a:spcPct val="0"/>
              </a:spcAft>
              <a:buClrTx/>
              <a:buSzTx/>
              <a:buFontTx/>
              <a:buNone/>
              <a:tabLst/>
            </a:pPr>
            <a:r>
              <a:rPr kumimoji="1" lang="ja-JP" sz="1400" b="0" i="0" u="none" strike="noStrike" cap="none" normalizeH="0" baseline="0" dirty="0" smtClean="0">
                <a:ln>
                  <a:noFill/>
                </a:ln>
                <a:solidFill>
                  <a:schemeClr val="tx1"/>
                </a:solidFill>
                <a:effectLst/>
                <a:latin typeface="+mj-ea"/>
                <a:ea typeface="+mj-ea"/>
                <a:cs typeface="Times New Roman" pitchFamily="18" charset="0"/>
              </a:rPr>
              <a:t>・</a:t>
            </a:r>
            <a:r>
              <a:rPr kumimoji="1" lang="ja-JP" altLang="en-US" sz="1400" b="0" i="0" u="none" strike="noStrike" cap="none" normalizeH="0" baseline="0" dirty="0" smtClean="0">
                <a:ln>
                  <a:noFill/>
                </a:ln>
                <a:solidFill>
                  <a:schemeClr val="tx1"/>
                </a:solidFill>
                <a:effectLst/>
                <a:latin typeface="+mj-ea"/>
                <a:ea typeface="+mj-ea"/>
                <a:cs typeface="Times New Roman" pitchFamily="18" charset="0"/>
              </a:rPr>
              <a:t>　</a:t>
            </a:r>
            <a:r>
              <a:rPr kumimoji="1" lang="ja-JP" sz="1400" b="0" i="0" u="none" strike="noStrike" cap="none" normalizeH="0" baseline="0" dirty="0" smtClean="0">
                <a:ln>
                  <a:noFill/>
                </a:ln>
                <a:solidFill>
                  <a:schemeClr val="tx1"/>
                </a:solidFill>
                <a:effectLst/>
                <a:latin typeface="+mj-ea"/>
                <a:ea typeface="+mj-ea"/>
                <a:cs typeface="Times New Roman" pitchFamily="18" charset="0"/>
              </a:rPr>
              <a:t>売上債権の増加、棚卸資産の増加</a:t>
            </a:r>
            <a:endParaRPr kumimoji="1" lang="ja-JP" sz="1400" b="0" i="0" u="none" strike="noStrike" cap="none" normalizeH="0" baseline="0" dirty="0" smtClean="0">
              <a:ln>
                <a:noFill/>
              </a:ln>
              <a:solidFill>
                <a:schemeClr val="tx1"/>
              </a:solidFill>
              <a:effectLst/>
              <a:latin typeface="+mj-ea"/>
              <a:ea typeface="+mj-ea"/>
              <a:cs typeface="ＭＳ Ｐゴシック" pitchFamily="50" charset="-128"/>
            </a:endParaRPr>
          </a:p>
        </p:txBody>
      </p:sp>
      <p:sp>
        <p:nvSpPr>
          <p:cNvPr id="29699" name="Rectangle 3"/>
          <p:cNvSpPr>
            <a:spLocks noChangeArrowheads="1"/>
          </p:cNvSpPr>
          <p:nvPr/>
        </p:nvSpPr>
        <p:spPr bwMode="auto">
          <a:xfrm>
            <a:off x="857224" y="5027883"/>
            <a:ext cx="8072494" cy="163121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sz="1600" i="0" u="none" strike="noStrike" cap="none" normalizeH="0" baseline="0" dirty="0" smtClean="0">
                <a:ln>
                  <a:noFill/>
                </a:ln>
                <a:solidFill>
                  <a:schemeClr val="tx1"/>
                </a:solidFill>
                <a:effectLst/>
                <a:latin typeface="+mj-ea"/>
                <a:ea typeface="+mj-ea"/>
                <a:cs typeface="Times New Roman" pitchFamily="18" charset="0"/>
              </a:rPr>
              <a:t>（３）債務の膨張・借入金の急増に注意</a:t>
            </a:r>
            <a:endParaRPr kumimoji="1" lang="en-US" altLang="ja-JP" sz="1600" i="0" u="none" strike="noStrike" cap="none" normalizeH="0" baseline="0" dirty="0" smtClean="0">
              <a:ln>
                <a:noFill/>
              </a:ln>
              <a:solidFill>
                <a:schemeClr val="tx1"/>
              </a:solidFill>
              <a:effectLst/>
              <a:latin typeface="+mj-ea"/>
              <a:ea typeface="+mj-ea"/>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1" lang="ja-JP" sz="1400" b="0" i="0" u="none" strike="noStrike" cap="none" normalizeH="0" baseline="0" dirty="0" smtClean="0">
              <a:ln>
                <a:noFill/>
              </a:ln>
              <a:solidFill>
                <a:schemeClr val="tx1"/>
              </a:solidFill>
              <a:effectLst/>
              <a:latin typeface="+mj-ea"/>
              <a:ea typeface="+mj-ea"/>
              <a:cs typeface="ＭＳ Ｐゴシック" pitchFamily="50" charset="-128"/>
            </a:endParaRPr>
          </a:p>
          <a:p>
            <a:pPr marL="630238" marR="0" lvl="0" indent="-269875" algn="l" defTabSz="914400" rtl="0" eaLnBrk="0" fontAlgn="base" latinLnBrk="0" hangingPunct="0">
              <a:lnSpc>
                <a:spcPct val="100000"/>
              </a:lnSpc>
              <a:spcBef>
                <a:spcPct val="0"/>
              </a:spcBef>
              <a:spcAft>
                <a:spcPct val="0"/>
              </a:spcAft>
              <a:buClrTx/>
              <a:buSzTx/>
              <a:buFont typeface="+mj-ea"/>
              <a:buAutoNum type="circleNumDbPlain"/>
              <a:tabLst/>
            </a:pPr>
            <a:r>
              <a:rPr kumimoji="1" lang="ja-JP" sz="1400" b="0" i="0" u="none" strike="noStrike" cap="none" normalizeH="0" baseline="0" dirty="0" smtClean="0">
                <a:ln>
                  <a:noFill/>
                </a:ln>
                <a:solidFill>
                  <a:schemeClr val="tx1"/>
                </a:solidFill>
                <a:effectLst/>
                <a:latin typeface="+mj-ea"/>
                <a:ea typeface="+mj-ea"/>
                <a:cs typeface="Times New Roman" pitchFamily="18" charset="0"/>
              </a:rPr>
              <a:t>債務膨張が「金詰り」・「債務不履行」を引き起こし倒産への道につながります。</a:t>
            </a:r>
            <a:endParaRPr kumimoji="1" lang="ja-JP" sz="1400" b="0" i="0" u="none" strike="noStrike" cap="none" normalizeH="0" baseline="0" dirty="0" smtClean="0">
              <a:ln>
                <a:noFill/>
              </a:ln>
              <a:solidFill>
                <a:schemeClr val="tx1"/>
              </a:solidFill>
              <a:effectLst/>
              <a:latin typeface="+mj-ea"/>
              <a:ea typeface="+mj-ea"/>
              <a:cs typeface="ＭＳ Ｐゴシック" pitchFamily="50" charset="-128"/>
            </a:endParaRPr>
          </a:p>
          <a:p>
            <a:pPr marL="630238" marR="0" lvl="0" indent="-269875" algn="l" defTabSz="914400" rtl="0" eaLnBrk="0" fontAlgn="base" latinLnBrk="0" hangingPunct="0">
              <a:lnSpc>
                <a:spcPct val="100000"/>
              </a:lnSpc>
              <a:spcBef>
                <a:spcPct val="0"/>
              </a:spcBef>
              <a:spcAft>
                <a:spcPct val="0"/>
              </a:spcAft>
              <a:buClrTx/>
              <a:buSzTx/>
              <a:buFont typeface="+mj-ea"/>
              <a:buAutoNum type="circleNumDbPlain"/>
              <a:tabLst/>
            </a:pPr>
            <a:r>
              <a:rPr kumimoji="1" lang="ja-JP" sz="1400" b="0" i="0" u="none" strike="noStrike" cap="none" normalizeH="0" baseline="0" dirty="0" smtClean="0">
                <a:ln>
                  <a:noFill/>
                </a:ln>
                <a:solidFill>
                  <a:schemeClr val="tx1"/>
                </a:solidFill>
                <a:effectLst/>
                <a:latin typeface="+mj-ea"/>
                <a:ea typeface="+mj-ea"/>
                <a:cs typeface="Times New Roman" pitchFamily="18" charset="0"/>
              </a:rPr>
              <a:t>即ち、売上不振・利益低下など業績不振による赤字の累積　⇒　自己資本を食い潰し</a:t>
            </a:r>
            <a:r>
              <a:rPr kumimoji="1" lang="ja-JP" altLang="en-US" sz="1400" b="0" i="0" u="none" strike="noStrike" cap="none" normalizeH="0" baseline="0" dirty="0" smtClean="0">
                <a:ln>
                  <a:noFill/>
                </a:ln>
                <a:solidFill>
                  <a:schemeClr val="tx1"/>
                </a:solidFill>
                <a:effectLst/>
                <a:latin typeface="+mj-ea"/>
                <a:ea typeface="+mj-ea"/>
                <a:cs typeface="Times New Roman" pitchFamily="18" charset="0"/>
              </a:rPr>
              <a:t>、</a:t>
            </a:r>
            <a:r>
              <a:rPr kumimoji="1" lang="ja-JP" sz="1400" b="0" i="0" u="none" strike="noStrike" cap="none" normalizeH="0" baseline="0" dirty="0" smtClean="0">
                <a:ln>
                  <a:noFill/>
                </a:ln>
                <a:solidFill>
                  <a:schemeClr val="tx1"/>
                </a:solidFill>
                <a:effectLst/>
                <a:latin typeface="+mj-ea"/>
                <a:ea typeface="+mj-ea"/>
                <a:cs typeface="Times New Roman" pitchFamily="18" charset="0"/>
              </a:rPr>
              <a:t>他人資本（負債）への依存度アップ　⇒　買掛金・支払手形など仕入債務の急増　⇒　支払いに追われて金詰り</a:t>
            </a:r>
            <a:endParaRPr kumimoji="1" lang="ja-JP" sz="1400" b="0" i="0" u="none" strike="noStrike" cap="none" normalizeH="0" baseline="0" dirty="0" smtClean="0">
              <a:ln>
                <a:noFill/>
              </a:ln>
              <a:solidFill>
                <a:schemeClr val="tx1"/>
              </a:solidFill>
              <a:effectLst/>
              <a:latin typeface="+mj-ea"/>
              <a:ea typeface="+mj-ea"/>
              <a:cs typeface="ＭＳ Ｐゴシック" pitchFamily="50" charset="-128"/>
            </a:endParaRPr>
          </a:p>
          <a:p>
            <a:pPr marL="630238" marR="0" lvl="0" indent="-269875" algn="l" defTabSz="914400" rtl="0" eaLnBrk="0" fontAlgn="base" latinLnBrk="0" hangingPunct="0">
              <a:lnSpc>
                <a:spcPct val="100000"/>
              </a:lnSpc>
              <a:spcBef>
                <a:spcPct val="0"/>
              </a:spcBef>
              <a:spcAft>
                <a:spcPct val="0"/>
              </a:spcAft>
              <a:buClrTx/>
              <a:buSzTx/>
              <a:buFont typeface="+mj-ea"/>
              <a:buAutoNum type="circleNumDbPlain"/>
              <a:tabLst/>
            </a:pPr>
            <a:r>
              <a:rPr kumimoji="1" lang="ja-JP" sz="1400" b="0" i="0" u="none" strike="noStrike" cap="none" normalizeH="0" baseline="0" dirty="0" smtClean="0">
                <a:ln>
                  <a:noFill/>
                </a:ln>
                <a:solidFill>
                  <a:schemeClr val="tx1"/>
                </a:solidFill>
                <a:effectLst/>
                <a:latin typeface="+mj-ea"/>
                <a:ea typeface="+mj-ea"/>
                <a:cs typeface="Times New Roman" pitchFamily="18" charset="0"/>
              </a:rPr>
              <a:t>自己金融力を超える借入金は火の車の前兆</a:t>
            </a:r>
            <a:endParaRPr kumimoji="1" lang="ja-JP" sz="1400" b="0" i="0" u="none" strike="noStrike" cap="none" normalizeH="0" baseline="0" dirty="0" smtClean="0">
              <a:ln>
                <a:noFill/>
              </a:ln>
              <a:solidFill>
                <a:schemeClr val="tx1"/>
              </a:solidFill>
              <a:effectLst/>
              <a:latin typeface="+mj-ea"/>
              <a:ea typeface="+mj-ea"/>
              <a:cs typeface="ＭＳ Ｐゴシック" pitchFamily="50" charset="-128"/>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1"/>
          <p:cNvSpPr>
            <a:spLocks noChangeArrowheads="1"/>
          </p:cNvSpPr>
          <p:nvPr/>
        </p:nvSpPr>
        <p:spPr bwMode="auto">
          <a:xfrm>
            <a:off x="428596" y="449499"/>
            <a:ext cx="8286808" cy="187743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sz="1600" i="0" u="none" strike="noStrike" cap="none" normalizeH="0" baseline="0" dirty="0" smtClean="0">
                <a:ln>
                  <a:noFill/>
                </a:ln>
                <a:solidFill>
                  <a:schemeClr val="tx1"/>
                </a:solidFill>
                <a:effectLst/>
                <a:latin typeface="+mn-ea"/>
                <a:cs typeface="Times New Roman" pitchFamily="18" charset="0"/>
              </a:rPr>
              <a:t>（４）売上債権と在庫の増加に注意</a:t>
            </a:r>
            <a:endParaRPr kumimoji="1" lang="en-US" altLang="ja-JP" sz="1600" i="0" u="none" strike="noStrike" cap="none" normalizeH="0" baseline="0" dirty="0" smtClean="0">
              <a:ln>
                <a:noFill/>
              </a:ln>
              <a:solidFill>
                <a:schemeClr val="tx1"/>
              </a:solidFill>
              <a:effectLst/>
              <a:latin typeface="+mn-ea"/>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1" lang="ja-JP" sz="1600" b="0" i="0" u="none" strike="noStrike" cap="none" normalizeH="0" baseline="0" dirty="0" smtClean="0">
              <a:ln>
                <a:noFill/>
              </a:ln>
              <a:solidFill>
                <a:schemeClr val="tx1"/>
              </a:solidFill>
              <a:effectLst/>
              <a:latin typeface="+mn-ea"/>
              <a:cs typeface="ＭＳ Ｐゴシック" pitchFamily="50" charset="-128"/>
            </a:endParaRPr>
          </a:p>
          <a:p>
            <a:pPr marL="706438" marR="0" lvl="0" indent="-342900" algn="l" defTabSz="914400" rtl="0" eaLnBrk="0" fontAlgn="base" latinLnBrk="0" hangingPunct="0">
              <a:lnSpc>
                <a:spcPct val="100000"/>
              </a:lnSpc>
              <a:spcBef>
                <a:spcPct val="0"/>
              </a:spcBef>
              <a:spcAft>
                <a:spcPct val="0"/>
              </a:spcAft>
              <a:buClrTx/>
              <a:buSzTx/>
              <a:buFont typeface="+mj-ea"/>
              <a:buAutoNum type="circleNumDbPlain"/>
              <a:tabLst/>
            </a:pPr>
            <a:r>
              <a:rPr kumimoji="1" lang="ja-JP" sz="1400" i="0" u="none" strike="noStrike" cap="none" normalizeH="0" baseline="0" dirty="0" smtClean="0">
                <a:ln>
                  <a:noFill/>
                </a:ln>
                <a:solidFill>
                  <a:schemeClr val="tx1"/>
                </a:solidFill>
                <a:effectLst/>
                <a:latin typeface="+mn-ea"/>
                <a:cs typeface="Times New Roman" pitchFamily="18" charset="0"/>
              </a:rPr>
              <a:t>放っておくと知らぬ間に増えるのが売上債権（売掛金・受取手形）と在庫。</a:t>
            </a:r>
            <a:endParaRPr kumimoji="1" lang="ja-JP" sz="1400" i="0" u="none" strike="noStrike" cap="none" normalizeH="0" baseline="0" dirty="0" smtClean="0">
              <a:ln>
                <a:noFill/>
              </a:ln>
              <a:solidFill>
                <a:schemeClr val="tx1"/>
              </a:solidFill>
              <a:effectLst/>
              <a:latin typeface="+mn-ea"/>
              <a:cs typeface="ＭＳ Ｐゴシック" pitchFamily="50" charset="-128"/>
            </a:endParaRPr>
          </a:p>
          <a:p>
            <a:pPr marL="706438" marR="0" lvl="0" indent="-342900" algn="l" defTabSz="914400" rtl="0" eaLnBrk="0" fontAlgn="base" latinLnBrk="0" hangingPunct="0">
              <a:lnSpc>
                <a:spcPct val="100000"/>
              </a:lnSpc>
              <a:spcBef>
                <a:spcPct val="0"/>
              </a:spcBef>
              <a:spcAft>
                <a:spcPct val="0"/>
              </a:spcAft>
              <a:buClrTx/>
              <a:buSzTx/>
              <a:buFont typeface="+mj-ea"/>
              <a:buAutoNum type="circleNumDbPlain"/>
              <a:tabLst/>
            </a:pPr>
            <a:r>
              <a:rPr kumimoji="1" lang="ja-JP" sz="1400" i="0" u="none" strike="noStrike" cap="none" normalizeH="0" baseline="0" dirty="0" smtClean="0">
                <a:ln>
                  <a:noFill/>
                </a:ln>
                <a:solidFill>
                  <a:schemeClr val="tx1"/>
                </a:solidFill>
                <a:effectLst/>
                <a:latin typeface="+mn-ea"/>
                <a:cs typeface="Times New Roman" pitchFamily="18" charset="0"/>
              </a:rPr>
              <a:t>売上債権････回収管理、与信管理の徹底（与信限度額の設定）、早期回収努力</a:t>
            </a:r>
            <a:r>
              <a:rPr lang="en-US" altLang="ja-JP" sz="1400" dirty="0" smtClean="0">
                <a:latin typeface="+mn-ea"/>
                <a:cs typeface="Times New Roman" pitchFamily="18" charset="0"/>
              </a:rPr>
              <a:t/>
            </a:r>
            <a:br>
              <a:rPr lang="en-US" altLang="ja-JP" sz="1400" dirty="0" smtClean="0">
                <a:latin typeface="+mn-ea"/>
                <a:cs typeface="Times New Roman" pitchFamily="18" charset="0"/>
              </a:rPr>
            </a:br>
            <a:r>
              <a:rPr kumimoji="1" lang="ja-JP" sz="1400" i="0" u="none" strike="noStrike" cap="none" normalizeH="0" baseline="0" dirty="0" smtClean="0">
                <a:ln>
                  <a:noFill/>
                </a:ln>
                <a:solidFill>
                  <a:schemeClr val="tx1"/>
                </a:solidFill>
                <a:effectLst/>
                <a:latin typeface="+mn-ea"/>
                <a:cs typeface="Times New Roman" pitchFamily="18" charset="0"/>
              </a:rPr>
              <a:t>・回収管理、与信管理には特に注意。</a:t>
            </a:r>
            <a:r>
              <a:rPr kumimoji="1" lang="en-US" altLang="ja-JP" sz="1400" i="0" u="none" strike="noStrike" cap="none" normalizeH="0" baseline="0" dirty="0" smtClean="0">
                <a:ln>
                  <a:noFill/>
                </a:ln>
                <a:solidFill>
                  <a:schemeClr val="tx1"/>
                </a:solidFill>
                <a:effectLst/>
                <a:latin typeface="+mn-ea"/>
                <a:cs typeface="Times New Roman" pitchFamily="18" charset="0"/>
              </a:rPr>
              <a:t/>
            </a:r>
            <a:br>
              <a:rPr kumimoji="1" lang="en-US" altLang="ja-JP" sz="1400" i="0" u="none" strike="noStrike" cap="none" normalizeH="0" baseline="0" dirty="0" smtClean="0">
                <a:ln>
                  <a:noFill/>
                </a:ln>
                <a:solidFill>
                  <a:schemeClr val="tx1"/>
                </a:solidFill>
                <a:effectLst/>
                <a:latin typeface="+mn-ea"/>
                <a:cs typeface="Times New Roman" pitchFamily="18" charset="0"/>
              </a:rPr>
            </a:br>
            <a:r>
              <a:rPr kumimoji="1" lang="ja-JP" sz="1400" i="0" u="none" strike="noStrike" cap="none" normalizeH="0" baseline="0" dirty="0" smtClean="0">
                <a:ln>
                  <a:noFill/>
                </a:ln>
                <a:solidFill>
                  <a:schemeClr val="tx1"/>
                </a:solidFill>
                <a:effectLst/>
                <a:latin typeface="+mn-ea"/>
                <a:cs typeface="Times New Roman" pitchFamily="18" charset="0"/>
              </a:rPr>
              <a:t>現金商売でない限り、売れるからと言って野放図に売上を増や</a:t>
            </a:r>
            <a:r>
              <a:rPr kumimoji="1" lang="ja-JP" altLang="en-US" sz="1400" i="0" u="none" strike="noStrike" cap="none" normalizeH="0" baseline="0" dirty="0" smtClean="0">
                <a:ln>
                  <a:noFill/>
                </a:ln>
                <a:solidFill>
                  <a:schemeClr val="tx1"/>
                </a:solidFill>
                <a:effectLst/>
                <a:latin typeface="+mn-ea"/>
                <a:cs typeface="Times New Roman" pitchFamily="18" charset="0"/>
              </a:rPr>
              <a:t>さない</a:t>
            </a:r>
            <a:r>
              <a:rPr kumimoji="1" lang="ja-JP" sz="1400" i="0" u="none" strike="noStrike" cap="none" normalizeH="0" baseline="0" dirty="0" smtClean="0">
                <a:ln>
                  <a:noFill/>
                </a:ln>
                <a:solidFill>
                  <a:schemeClr val="tx1"/>
                </a:solidFill>
                <a:effectLst/>
                <a:latin typeface="+mn-ea"/>
                <a:cs typeface="Times New Roman" pitchFamily="18" charset="0"/>
              </a:rPr>
              <a:t>。</a:t>
            </a:r>
            <a:r>
              <a:rPr kumimoji="1" lang="en-US" altLang="ja-JP" sz="1400" i="0" u="none" strike="noStrike" cap="none" normalizeH="0" baseline="0" dirty="0" smtClean="0">
                <a:ln>
                  <a:noFill/>
                </a:ln>
                <a:solidFill>
                  <a:schemeClr val="tx1"/>
                </a:solidFill>
                <a:effectLst/>
                <a:latin typeface="+mn-ea"/>
                <a:cs typeface="Times New Roman" pitchFamily="18" charset="0"/>
              </a:rPr>
              <a:t/>
            </a:r>
            <a:br>
              <a:rPr kumimoji="1" lang="en-US" altLang="ja-JP" sz="1400" i="0" u="none" strike="noStrike" cap="none" normalizeH="0" baseline="0" dirty="0" smtClean="0">
                <a:ln>
                  <a:noFill/>
                </a:ln>
                <a:solidFill>
                  <a:schemeClr val="tx1"/>
                </a:solidFill>
                <a:effectLst/>
                <a:latin typeface="+mn-ea"/>
                <a:cs typeface="Times New Roman" pitchFamily="18" charset="0"/>
              </a:rPr>
            </a:br>
            <a:r>
              <a:rPr kumimoji="1" lang="ja-JP" sz="1400" i="0" u="none" strike="noStrike" cap="none" normalizeH="0" baseline="0" dirty="0" smtClean="0">
                <a:ln>
                  <a:noFill/>
                </a:ln>
                <a:solidFill>
                  <a:schemeClr val="tx1"/>
                </a:solidFill>
                <a:effectLst/>
                <a:latin typeface="+mn-ea"/>
                <a:cs typeface="Times New Roman" pitchFamily="18" charset="0"/>
              </a:rPr>
              <a:t>取引は売る事で終わるのではなく、資金が回収されて初めて完了する。</a:t>
            </a:r>
            <a:endParaRPr kumimoji="1" lang="ja-JP" sz="1400" i="0" u="none" strike="noStrike" cap="none" normalizeH="0" baseline="0" dirty="0" smtClean="0">
              <a:ln>
                <a:noFill/>
              </a:ln>
              <a:solidFill>
                <a:schemeClr val="tx1"/>
              </a:solidFill>
              <a:effectLst/>
              <a:latin typeface="+mn-ea"/>
              <a:cs typeface="ＭＳ Ｐゴシック" pitchFamily="50" charset="-128"/>
            </a:endParaRPr>
          </a:p>
          <a:p>
            <a:pPr marL="706438" marR="0" lvl="0" indent="-342900" algn="l" defTabSz="914400" rtl="0" eaLnBrk="0" fontAlgn="base" latinLnBrk="0" hangingPunct="0">
              <a:lnSpc>
                <a:spcPct val="100000"/>
              </a:lnSpc>
              <a:spcBef>
                <a:spcPct val="0"/>
              </a:spcBef>
              <a:spcAft>
                <a:spcPct val="0"/>
              </a:spcAft>
              <a:buClrTx/>
              <a:buSzTx/>
              <a:buFont typeface="+mj-ea"/>
              <a:buAutoNum type="circleNumDbPlain"/>
              <a:tabLst/>
            </a:pPr>
            <a:r>
              <a:rPr kumimoji="1" lang="ja-JP" sz="1400" i="0" u="none" strike="noStrike" cap="none" normalizeH="0" baseline="0" dirty="0" smtClean="0">
                <a:ln>
                  <a:noFill/>
                </a:ln>
                <a:solidFill>
                  <a:schemeClr val="tx1"/>
                </a:solidFill>
                <a:effectLst/>
                <a:latin typeface="+mn-ea"/>
                <a:cs typeface="Times New Roman" pitchFamily="18" charset="0"/>
              </a:rPr>
              <a:t>在庫････大きな資金が必要、ロスも発生　⇒　回転重視、効率化</a:t>
            </a:r>
            <a:endParaRPr kumimoji="1" lang="ja-JP" sz="1400" i="0" u="none" strike="noStrike" cap="none" normalizeH="0" baseline="0" dirty="0" smtClean="0">
              <a:ln>
                <a:noFill/>
              </a:ln>
              <a:solidFill>
                <a:schemeClr val="tx1"/>
              </a:solidFill>
              <a:effectLst/>
              <a:latin typeface="+mn-ea"/>
              <a:cs typeface="ＭＳ Ｐゴシック" pitchFamily="50" charset="-128"/>
            </a:endParaRPr>
          </a:p>
        </p:txBody>
      </p:sp>
      <p:sp>
        <p:nvSpPr>
          <p:cNvPr id="30722" name="Rectangle 2"/>
          <p:cNvSpPr>
            <a:spLocks noChangeArrowheads="1"/>
          </p:cNvSpPr>
          <p:nvPr/>
        </p:nvSpPr>
        <p:spPr bwMode="auto">
          <a:xfrm>
            <a:off x="500034" y="2714620"/>
            <a:ext cx="7929618"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R="0" lvl="0" algn="l" defTabSz="914400" rtl="0" eaLnBrk="1" fontAlgn="base" latinLnBrk="0" hangingPunct="1">
              <a:lnSpc>
                <a:spcPct val="100000"/>
              </a:lnSpc>
              <a:spcBef>
                <a:spcPct val="0"/>
              </a:spcBef>
              <a:spcAft>
                <a:spcPct val="0"/>
              </a:spcAft>
              <a:buClrTx/>
              <a:buSzTx/>
              <a:buFontTx/>
              <a:buNone/>
              <a:tabLst/>
            </a:pPr>
            <a:r>
              <a:rPr kumimoji="1" lang="ja-JP" sz="1600" i="0" u="none" strike="noStrike" cap="none" normalizeH="0" baseline="0" dirty="0" smtClean="0">
                <a:ln>
                  <a:noFill/>
                </a:ln>
                <a:solidFill>
                  <a:schemeClr val="tx1"/>
                </a:solidFill>
                <a:effectLst/>
                <a:latin typeface="+mj-ea"/>
                <a:ea typeface="+mj-ea"/>
                <a:cs typeface="Times New Roman" pitchFamily="18" charset="0"/>
              </a:rPr>
              <a:t>（５）資金繰り改善のための着眼ポイント</a:t>
            </a:r>
            <a:endParaRPr kumimoji="1" lang="en-US" altLang="ja-JP" sz="1600" i="0" u="none" strike="noStrike" cap="none" normalizeH="0" baseline="0" dirty="0" smtClean="0">
              <a:ln>
                <a:noFill/>
              </a:ln>
              <a:solidFill>
                <a:schemeClr val="tx1"/>
              </a:solidFill>
              <a:effectLst/>
              <a:latin typeface="+mj-ea"/>
              <a:ea typeface="+mj-ea"/>
              <a:cs typeface="Times New Roman" pitchFamily="18" charset="0"/>
            </a:endParaRPr>
          </a:p>
          <a:p>
            <a:pPr marR="0" lvl="0" algn="l" defTabSz="914400" rtl="0" eaLnBrk="1" fontAlgn="base" latinLnBrk="0" hangingPunct="1">
              <a:lnSpc>
                <a:spcPct val="100000"/>
              </a:lnSpc>
              <a:spcBef>
                <a:spcPct val="0"/>
              </a:spcBef>
              <a:spcAft>
                <a:spcPct val="0"/>
              </a:spcAft>
              <a:buClrTx/>
              <a:buSzTx/>
              <a:buFontTx/>
              <a:buNone/>
              <a:tabLst/>
            </a:pPr>
            <a:endParaRPr kumimoji="1" lang="ja-JP" sz="1600" b="1" i="0" u="none" strike="noStrike" cap="none" normalizeH="0" baseline="0" dirty="0" smtClean="0">
              <a:ln>
                <a:noFill/>
              </a:ln>
              <a:solidFill>
                <a:schemeClr val="tx1"/>
              </a:solidFill>
              <a:effectLst/>
              <a:latin typeface="+mj-ea"/>
              <a:ea typeface="+mj-ea"/>
              <a:cs typeface="Times New Roman" pitchFamily="18" charset="0"/>
            </a:endParaRPr>
          </a:p>
          <a:p>
            <a:pPr marL="261938" marR="0" lvl="0" algn="l" defTabSz="914400" rtl="0" eaLnBrk="0" fontAlgn="base" latinLnBrk="0" hangingPunct="0">
              <a:lnSpc>
                <a:spcPct val="100000"/>
              </a:lnSpc>
              <a:spcBef>
                <a:spcPct val="0"/>
              </a:spcBef>
              <a:spcAft>
                <a:spcPct val="0"/>
              </a:spcAft>
              <a:buClrTx/>
              <a:buSzTx/>
              <a:tabLst/>
            </a:pPr>
            <a:r>
              <a:rPr kumimoji="1" lang="en-US" altLang="ja-JP" sz="1400" b="0" i="0" u="none" strike="noStrike" cap="none" normalizeH="0" baseline="0" dirty="0" smtClean="0">
                <a:ln>
                  <a:noFill/>
                </a:ln>
                <a:solidFill>
                  <a:schemeClr val="tx1"/>
                </a:solidFill>
                <a:effectLst/>
                <a:latin typeface="+mn-ea"/>
                <a:cs typeface="Times New Roman" pitchFamily="18" charset="0"/>
              </a:rPr>
              <a:t>1)</a:t>
            </a:r>
            <a:r>
              <a:rPr kumimoji="1" lang="ja-JP" altLang="en-US" sz="1400" b="0" i="0" u="none" strike="noStrike" cap="none" normalizeH="0" baseline="0" dirty="0" smtClean="0">
                <a:ln>
                  <a:noFill/>
                </a:ln>
                <a:solidFill>
                  <a:schemeClr val="tx1"/>
                </a:solidFill>
                <a:effectLst/>
                <a:latin typeface="+mn-ea"/>
                <a:cs typeface="Times New Roman" pitchFamily="18" charset="0"/>
              </a:rPr>
              <a:t>　</a:t>
            </a:r>
            <a:r>
              <a:rPr kumimoji="1" lang="ja-JP" sz="1400" b="0" i="0" u="none" strike="noStrike" cap="none" normalizeH="0" baseline="0" dirty="0" smtClean="0">
                <a:ln>
                  <a:noFill/>
                </a:ln>
                <a:solidFill>
                  <a:schemeClr val="tx1"/>
                </a:solidFill>
                <a:effectLst/>
                <a:latin typeface="+mn-ea"/>
                <a:cs typeface="Times New Roman" pitchFamily="18" charset="0"/>
              </a:rPr>
              <a:t>売上と仕入、入金と支払の時間差をうまく使う</a:t>
            </a:r>
            <a:endParaRPr kumimoji="1" lang="ja-JP" sz="1400" b="0" i="0" u="none" strike="noStrike" cap="none" normalizeH="0" baseline="0" dirty="0" smtClean="0">
              <a:ln>
                <a:noFill/>
              </a:ln>
              <a:solidFill>
                <a:schemeClr val="tx1"/>
              </a:solidFill>
              <a:effectLst/>
              <a:latin typeface="+mn-ea"/>
              <a:cs typeface="ＭＳ Ｐゴシック" pitchFamily="50" charset="-128"/>
            </a:endParaRPr>
          </a:p>
        </p:txBody>
      </p:sp>
      <p:pic>
        <p:nvPicPr>
          <p:cNvPr id="30723" name="Picture 3"/>
          <p:cNvPicPr>
            <a:picLocks noChangeAspect="1" noChangeArrowheads="1"/>
          </p:cNvPicPr>
          <p:nvPr/>
        </p:nvPicPr>
        <p:blipFill>
          <a:blip r:embed="rId2"/>
          <a:srcRect/>
          <a:stretch>
            <a:fillRect/>
          </a:stretch>
        </p:blipFill>
        <p:spPr bwMode="auto">
          <a:xfrm>
            <a:off x="1428728" y="3643314"/>
            <a:ext cx="4562475" cy="1228725"/>
          </a:xfrm>
          <a:prstGeom prst="rect">
            <a:avLst/>
          </a:prstGeom>
          <a:noFill/>
          <a:ln w="9525">
            <a:noFill/>
            <a:miter lim="800000"/>
            <a:headEnd/>
            <a:tailEnd/>
          </a:ln>
        </p:spPr>
      </p:pic>
      <p:sp>
        <p:nvSpPr>
          <p:cNvPr id="30724" name="Rectangle 4"/>
          <p:cNvSpPr>
            <a:spLocks noChangeArrowheads="1"/>
          </p:cNvSpPr>
          <p:nvPr/>
        </p:nvSpPr>
        <p:spPr bwMode="auto">
          <a:xfrm>
            <a:off x="571472" y="5092968"/>
            <a:ext cx="7715304" cy="13849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R="0" lvl="0" algn="l" defTabSz="914400" rtl="0" eaLnBrk="1" fontAlgn="base" latinLnBrk="0" hangingPunct="1">
              <a:lnSpc>
                <a:spcPct val="100000"/>
              </a:lnSpc>
              <a:spcBef>
                <a:spcPct val="0"/>
              </a:spcBef>
              <a:spcAft>
                <a:spcPct val="0"/>
              </a:spcAft>
              <a:buClrTx/>
              <a:buSzTx/>
              <a:buFontTx/>
              <a:buNone/>
              <a:tabLst/>
            </a:pPr>
            <a:r>
              <a:rPr kumimoji="1" lang="ja-JP" sz="1400" b="0" i="0" u="none" strike="noStrike" cap="none" normalizeH="0" baseline="0" dirty="0" smtClean="0">
                <a:ln>
                  <a:noFill/>
                </a:ln>
                <a:solidFill>
                  <a:schemeClr val="tx1"/>
                </a:solidFill>
                <a:effectLst/>
                <a:latin typeface="+mj-ea"/>
                <a:ea typeface="+mj-ea"/>
                <a:cs typeface="Times New Roman" pitchFamily="18" charset="0"/>
              </a:rPr>
              <a:t>資金が最も楽なパターンは　「　３　」</a:t>
            </a:r>
            <a:endParaRPr kumimoji="1" lang="ja-JP" sz="1400" b="0" i="0" u="none" strike="noStrike" cap="none" normalizeH="0" baseline="0" dirty="0" smtClean="0">
              <a:ln>
                <a:noFill/>
              </a:ln>
              <a:solidFill>
                <a:schemeClr val="tx1"/>
              </a:solidFill>
              <a:effectLst/>
              <a:latin typeface="+mj-ea"/>
              <a:ea typeface="+mj-ea"/>
              <a:cs typeface="ＭＳ Ｐゴシック" pitchFamily="50" charset="-128"/>
            </a:endParaRPr>
          </a:p>
          <a:p>
            <a:pPr marR="0" lvl="0" algn="l" defTabSz="914400" rtl="0" eaLnBrk="0" fontAlgn="base" latinLnBrk="0" hangingPunct="0">
              <a:lnSpc>
                <a:spcPct val="100000"/>
              </a:lnSpc>
              <a:spcBef>
                <a:spcPct val="0"/>
              </a:spcBef>
              <a:spcAft>
                <a:spcPct val="0"/>
              </a:spcAft>
              <a:buClrTx/>
              <a:buSzTx/>
              <a:buFontTx/>
              <a:buNone/>
              <a:tabLst/>
            </a:pPr>
            <a:r>
              <a:rPr kumimoji="1" lang="ja-JP" sz="1400" b="0" i="0" u="none" strike="noStrike" cap="none" normalizeH="0" baseline="0" dirty="0" smtClean="0">
                <a:ln>
                  <a:noFill/>
                </a:ln>
                <a:solidFill>
                  <a:schemeClr val="tx1"/>
                </a:solidFill>
                <a:effectLst/>
                <a:latin typeface="+mj-ea"/>
                <a:ea typeface="+mj-ea"/>
                <a:cs typeface="Times New Roman" pitchFamily="18" charset="0"/>
              </a:rPr>
              <a:t>しかし、上記のパターンが常にベストとはいえない。</a:t>
            </a:r>
            <a:endParaRPr kumimoji="1" lang="en-US" altLang="ja-JP" sz="1400" b="0" i="0" u="none" strike="noStrike" cap="none" normalizeH="0" baseline="0" dirty="0" smtClean="0">
              <a:ln>
                <a:noFill/>
              </a:ln>
              <a:solidFill>
                <a:schemeClr val="tx1"/>
              </a:solidFill>
              <a:effectLst/>
              <a:latin typeface="+mj-ea"/>
              <a:ea typeface="+mj-ea"/>
              <a:cs typeface="Times New Roman" pitchFamily="18" charset="0"/>
            </a:endParaRPr>
          </a:p>
          <a:p>
            <a:pPr marR="0" lvl="0" algn="l" defTabSz="914400" rtl="0" eaLnBrk="0" fontAlgn="base" latinLnBrk="0" hangingPunct="0">
              <a:lnSpc>
                <a:spcPct val="100000"/>
              </a:lnSpc>
              <a:spcBef>
                <a:spcPct val="0"/>
              </a:spcBef>
              <a:spcAft>
                <a:spcPct val="0"/>
              </a:spcAft>
              <a:buClrTx/>
              <a:buSzTx/>
              <a:buFontTx/>
              <a:buNone/>
              <a:tabLst/>
            </a:pPr>
            <a:endParaRPr kumimoji="1" lang="ja-JP" sz="1400" b="0" i="0" u="none" strike="noStrike" cap="none" normalizeH="0" baseline="0" dirty="0" smtClean="0">
              <a:ln>
                <a:noFill/>
              </a:ln>
              <a:solidFill>
                <a:schemeClr val="tx1"/>
              </a:solidFill>
              <a:effectLst/>
              <a:latin typeface="+mj-ea"/>
              <a:ea typeface="+mj-ea"/>
              <a:cs typeface="ＭＳ Ｐゴシック" pitchFamily="50" charset="-128"/>
            </a:endParaRPr>
          </a:p>
          <a:p>
            <a:pPr marL="706438" marR="0" lvl="0" indent="-342900" algn="l" defTabSz="914400" rtl="0" eaLnBrk="0" fontAlgn="base" latinLnBrk="0" hangingPunct="0">
              <a:lnSpc>
                <a:spcPct val="100000"/>
              </a:lnSpc>
              <a:spcBef>
                <a:spcPct val="0"/>
              </a:spcBef>
              <a:spcAft>
                <a:spcPct val="0"/>
              </a:spcAft>
              <a:buClrTx/>
              <a:buSzTx/>
              <a:buFont typeface="+mj-ea"/>
              <a:buAutoNum type="circleNumDbPlain"/>
              <a:tabLst/>
            </a:pPr>
            <a:r>
              <a:rPr kumimoji="1" lang="ja-JP" sz="1400" b="0" i="0" u="none" strike="noStrike" cap="none" normalizeH="0" baseline="0" dirty="0" smtClean="0">
                <a:ln>
                  <a:noFill/>
                </a:ln>
                <a:solidFill>
                  <a:schemeClr val="tx1"/>
                </a:solidFill>
                <a:effectLst/>
                <a:latin typeface="+mj-ea"/>
                <a:ea typeface="+mj-ea"/>
                <a:cs typeface="Times New Roman" pitchFamily="18" charset="0"/>
              </a:rPr>
              <a:t>仕入は現金の方が容易</a:t>
            </a:r>
            <a:endParaRPr kumimoji="1" lang="ja-JP" sz="1400" b="0" i="0" u="none" strike="noStrike" cap="none" normalizeH="0" baseline="0" dirty="0" smtClean="0">
              <a:ln>
                <a:noFill/>
              </a:ln>
              <a:solidFill>
                <a:schemeClr val="tx1"/>
              </a:solidFill>
              <a:effectLst/>
              <a:latin typeface="+mj-ea"/>
              <a:ea typeface="+mj-ea"/>
              <a:cs typeface="ＭＳ Ｐゴシック" pitchFamily="50" charset="-128"/>
            </a:endParaRPr>
          </a:p>
          <a:p>
            <a:pPr marL="706438" marR="0" lvl="0" indent="-342900" algn="l" defTabSz="914400" rtl="0" eaLnBrk="0" fontAlgn="base" latinLnBrk="0" hangingPunct="0">
              <a:lnSpc>
                <a:spcPct val="100000"/>
              </a:lnSpc>
              <a:spcBef>
                <a:spcPct val="0"/>
              </a:spcBef>
              <a:spcAft>
                <a:spcPct val="0"/>
              </a:spcAft>
              <a:buClrTx/>
              <a:buSzTx/>
              <a:buFont typeface="+mj-ea"/>
              <a:buAutoNum type="circleNumDbPlain"/>
              <a:tabLst/>
            </a:pPr>
            <a:r>
              <a:rPr kumimoji="1" lang="ja-JP" sz="1400" b="0" i="0" u="none" strike="noStrike" cap="none" normalizeH="0" baseline="0" dirty="0" smtClean="0">
                <a:ln>
                  <a:noFill/>
                </a:ln>
                <a:solidFill>
                  <a:schemeClr val="tx1"/>
                </a:solidFill>
                <a:effectLst/>
                <a:latin typeface="+mj-ea"/>
                <a:ea typeface="+mj-ea"/>
                <a:cs typeface="Times New Roman" pitchFamily="18" charset="0"/>
              </a:rPr>
              <a:t>売り手（仕入先）にとっては資金調達が必要になり、買値が高くなる。</a:t>
            </a:r>
            <a:endParaRPr kumimoji="1" lang="ja-JP" altLang="en-US" sz="1400" b="0" i="0" u="none" strike="noStrike" cap="none" normalizeH="0" baseline="0" dirty="0" smtClean="0">
              <a:ln>
                <a:noFill/>
              </a:ln>
              <a:solidFill>
                <a:schemeClr val="tx1"/>
              </a:solidFill>
              <a:effectLst/>
              <a:latin typeface="+mj-ea"/>
              <a:ea typeface="+mj-ea"/>
              <a:cs typeface="Times New Roman" pitchFamily="18" charset="0"/>
            </a:endParaRPr>
          </a:p>
          <a:p>
            <a:pPr marL="706438" marR="0" lvl="0" indent="-342900" algn="l" defTabSz="914400" rtl="0" eaLnBrk="0" fontAlgn="base" latinLnBrk="0" hangingPunct="0">
              <a:lnSpc>
                <a:spcPct val="100000"/>
              </a:lnSpc>
              <a:spcBef>
                <a:spcPct val="0"/>
              </a:spcBef>
              <a:spcAft>
                <a:spcPct val="0"/>
              </a:spcAft>
              <a:buClrTx/>
              <a:buSzTx/>
              <a:buFont typeface="+mj-ea"/>
              <a:buAutoNum type="circleNumDbPlain"/>
              <a:tabLst/>
            </a:pPr>
            <a:r>
              <a:rPr kumimoji="1" lang="ja-JP" altLang="en-US" sz="1400" b="0" i="0" u="none" strike="noStrike" cap="none" normalizeH="0" baseline="0" dirty="0" smtClean="0">
                <a:ln>
                  <a:noFill/>
                </a:ln>
                <a:solidFill>
                  <a:schemeClr val="tx1"/>
                </a:solidFill>
                <a:effectLst/>
                <a:latin typeface="+mj-ea"/>
                <a:ea typeface="+mj-ea"/>
                <a:cs typeface="Times New Roman" pitchFamily="18" charset="0"/>
              </a:rPr>
              <a:t>販売は売掛け、クレジットカードの方が容易。</a:t>
            </a:r>
            <a:r>
              <a:rPr kumimoji="1" lang="ja-JP" altLang="en-US" sz="1400" b="0" i="0" u="none" strike="noStrike" cap="none" normalizeH="0" baseline="0" dirty="0" smtClean="0">
                <a:ln>
                  <a:noFill/>
                </a:ln>
                <a:solidFill>
                  <a:schemeClr val="tx1"/>
                </a:solidFill>
                <a:effectLst/>
                <a:latin typeface="+mj-ea"/>
                <a:ea typeface="+mj-ea"/>
                <a:cs typeface="ＭＳ Ｐゴシック" pitchFamily="50" charset="-128"/>
              </a:rPr>
              <a:t> </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1064</TotalTime>
  <Words>1616</Words>
  <Application>Microsoft Office PowerPoint</Application>
  <PresentationFormat>画面に合わせる (4:3)</PresentationFormat>
  <Paragraphs>293</Paragraphs>
  <Slides>22</Slides>
  <Notes>0</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22</vt:i4>
      </vt:variant>
    </vt:vector>
  </HeadingPairs>
  <TitlesOfParts>
    <vt:vector size="31" baseType="lpstr">
      <vt:lpstr>ＭＳ Ｐゴシック</vt:lpstr>
      <vt:lpstr>ＭＳ ゴシック</vt:lpstr>
      <vt:lpstr>ＭＳ 明朝</vt:lpstr>
      <vt:lpstr>Arial</vt:lpstr>
      <vt:lpstr>Calibri</vt:lpstr>
      <vt:lpstr>Century</vt:lpstr>
      <vt:lpstr>Times New Roman</vt:lpstr>
      <vt:lpstr>Wingdings</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pc-user</dc:creator>
  <cp:lastModifiedBy>user2</cp:lastModifiedBy>
  <cp:revision>84</cp:revision>
  <dcterms:created xsi:type="dcterms:W3CDTF">2015-08-31T06:04:45Z</dcterms:created>
  <dcterms:modified xsi:type="dcterms:W3CDTF">2016-06-07T01:44:58Z</dcterms:modified>
</cp:coreProperties>
</file>