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76" r:id="rId9"/>
    <p:sldId id="277" r:id="rId10"/>
    <p:sldId id="278" r:id="rId11"/>
    <p:sldId id="279" r:id="rId12"/>
    <p:sldId id="262" r:id="rId13"/>
    <p:sldId id="263" r:id="rId14"/>
    <p:sldId id="264" r:id="rId15"/>
    <p:sldId id="265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E8BDF-94CC-4254-9252-02936842D972}" type="datetimeFigureOut">
              <a:rPr kumimoji="1" lang="ja-JP" altLang="en-US" smtClean="0"/>
              <a:pPr/>
              <a:t>2016/6/2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E141-5D52-4624-871B-15B933DE5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71600" y="69269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経営</a:t>
            </a:r>
            <a:endParaRPr kumimoji="1" lang="ja-JP" altLang="en-US" sz="20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547664" y="1556792"/>
            <a:ext cx="3643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１．独立準備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の確認事項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49489" y="2514495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２．事業アイデアの創造</a:t>
            </a:r>
            <a:endParaRPr lang="ja-JP" altLang="en-US" sz="2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547664" y="3472198"/>
            <a:ext cx="276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３．事業計画の検討</a:t>
            </a:r>
            <a:endParaRPr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547664" y="4479503"/>
            <a:ext cx="3076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４．事業計画書の作成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594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-user\Pictures\a55ff199a744e3e4f07407b0bb0d8a7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" y="895350"/>
            <a:ext cx="8982075" cy="5067300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285720" y="285728"/>
            <a:ext cx="287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Appendix</a:t>
            </a:r>
            <a:r>
              <a:rPr lang="ja-JP" altLang="en-US" b="1" dirty="0" smtClean="0"/>
              <a:t>　会社形態の分類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35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8596" y="500042"/>
            <a:ext cx="4227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Appendix</a:t>
            </a:r>
            <a:r>
              <a:rPr lang="ja-JP" altLang="en-US" dirty="0" smtClean="0"/>
              <a:t>　会社形態別の「設立費用」比較</a:t>
            </a:r>
            <a:endParaRPr lang="ja-JP" altLang="en-US" dirty="0"/>
          </a:p>
        </p:txBody>
      </p:sp>
      <p:pic>
        <p:nvPicPr>
          <p:cNvPr id="2050" name="Picture 2" descr="設立費用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248525" cy="2447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59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00034" y="357166"/>
            <a:ext cx="389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3)</a:t>
            </a:r>
            <a:r>
              <a:rPr lang="ja-JP" altLang="en-US" b="1" dirty="0" smtClean="0"/>
              <a:t>商品</a:t>
            </a:r>
            <a:r>
              <a:rPr lang="en-US" altLang="ja-JP" b="1" dirty="0" smtClean="0"/>
              <a:t>/</a:t>
            </a:r>
            <a:r>
              <a:rPr lang="ja-JP" altLang="en-US" b="1" dirty="0" smtClean="0"/>
              <a:t>サービスの売れる仕組みつくり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42910" y="1643050"/>
            <a:ext cx="36433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マーケティングの４</a:t>
            </a:r>
            <a:r>
              <a:rPr lang="en-US" altLang="ja-JP" b="1" dirty="0" smtClean="0"/>
              <a:t>P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	Product</a:t>
            </a:r>
            <a:r>
              <a:rPr lang="ja-JP" altLang="en-US" dirty="0" smtClean="0"/>
              <a:t>（商品</a:t>
            </a:r>
            <a:r>
              <a:rPr lang="en-US" altLang="ja-JP" dirty="0" smtClean="0"/>
              <a:t>/</a:t>
            </a:r>
            <a:r>
              <a:rPr lang="ja-JP" altLang="en-US" dirty="0" smtClean="0"/>
              <a:t>サービス）</a:t>
            </a:r>
          </a:p>
          <a:p>
            <a:r>
              <a:rPr lang="ja-JP" altLang="en-US" dirty="0" smtClean="0"/>
              <a:t>	</a:t>
            </a:r>
            <a:r>
              <a:rPr lang="en-US" altLang="ja-JP" dirty="0" smtClean="0"/>
              <a:t>Place</a:t>
            </a:r>
            <a:r>
              <a:rPr lang="ja-JP" altLang="en-US" dirty="0" smtClean="0"/>
              <a:t>（市場）</a:t>
            </a:r>
          </a:p>
          <a:p>
            <a:r>
              <a:rPr lang="ja-JP" altLang="en-US" dirty="0" smtClean="0"/>
              <a:t>	</a:t>
            </a:r>
            <a:r>
              <a:rPr lang="en-US" altLang="ja-JP" dirty="0" smtClean="0"/>
              <a:t>Promotion</a:t>
            </a:r>
            <a:r>
              <a:rPr lang="ja-JP" altLang="en-US" dirty="0" smtClean="0"/>
              <a:t>（販売促進）</a:t>
            </a:r>
          </a:p>
          <a:p>
            <a:r>
              <a:rPr lang="ja-JP" altLang="en-US" dirty="0" smtClean="0"/>
              <a:t>	</a:t>
            </a:r>
            <a:r>
              <a:rPr lang="en-US" altLang="ja-JP" dirty="0" smtClean="0"/>
              <a:t>Price</a:t>
            </a:r>
            <a:r>
              <a:rPr lang="ja-JP" altLang="en-US" dirty="0" smtClean="0"/>
              <a:t>（提供価格）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143504" y="1071546"/>
            <a:ext cx="38576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左記を考えていくための、基本フロー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①市場環境の分析</a:t>
            </a:r>
          </a:p>
          <a:p>
            <a:r>
              <a:rPr lang="ja-JP" altLang="en-US" dirty="0" smtClean="0"/>
              <a:t>②狙い目市場・ターゲットの想定</a:t>
            </a:r>
          </a:p>
          <a:p>
            <a:r>
              <a:rPr lang="ja-JP" altLang="en-US" dirty="0" smtClean="0"/>
              <a:t>③ポジショニング分析</a:t>
            </a:r>
          </a:p>
          <a:p>
            <a:r>
              <a:rPr lang="ja-JP" altLang="en-US" dirty="0" smtClean="0"/>
              <a:t>④想定マーケット分析・評価</a:t>
            </a:r>
          </a:p>
          <a:p>
            <a:r>
              <a:rPr lang="ja-JP" altLang="en-US" dirty="0" smtClean="0"/>
              <a:t>⑤商品開発・改良</a:t>
            </a:r>
          </a:p>
          <a:p>
            <a:r>
              <a:rPr lang="ja-JP" altLang="en-US" dirty="0" smtClean="0"/>
              <a:t>⑥価格設定</a:t>
            </a:r>
          </a:p>
          <a:p>
            <a:r>
              <a:rPr lang="ja-JP" altLang="en-US" dirty="0" smtClean="0"/>
              <a:t>⑦情報発信、広告・宣伝</a:t>
            </a:r>
          </a:p>
          <a:p>
            <a:r>
              <a:rPr lang="ja-JP" altLang="en-US" dirty="0" smtClean="0"/>
              <a:t>⑧流通ルートの開拓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28596" y="442913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インターネットを利用した最新の手法として、コミュニティ・マーケティングがあります。自身のサイトやメルマガ、ブログ、ツイッター等を活用して事業に関わる情報を配信して、共感者や興味を持つ人々から、その興味・関心、有益情報を収集して自身の事業に活かすことです。</a:t>
            </a:r>
            <a:endParaRPr lang="ja-JP" altLang="en-US" dirty="0"/>
          </a:p>
        </p:txBody>
      </p:sp>
      <p:sp>
        <p:nvSpPr>
          <p:cNvPr id="6" name="左矢印 5"/>
          <p:cNvSpPr/>
          <p:nvPr/>
        </p:nvSpPr>
        <p:spPr>
          <a:xfrm>
            <a:off x="4429124" y="1428736"/>
            <a:ext cx="500066" cy="2571768"/>
          </a:xfrm>
          <a:prstGeom prst="leftArrow">
            <a:avLst>
              <a:gd name="adj1" fmla="val 50000"/>
              <a:gd name="adj2" fmla="val 55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00034" y="357166"/>
            <a:ext cx="2342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４．事業計画書の作成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142976" y="928670"/>
            <a:ext cx="75724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　事業のアイデアを実際に事業化していく上で、その方法を確立していく作業です。</a:t>
            </a:r>
            <a:endParaRPr lang="en-US" altLang="ja-JP" dirty="0" smtClean="0"/>
          </a:p>
          <a:p>
            <a:endParaRPr lang="ja-JP" altLang="en-US" dirty="0" smtClean="0"/>
          </a:p>
          <a:p>
            <a:pPr marL="0" lvl="1"/>
            <a:r>
              <a:rPr lang="en-US" altLang="ja-JP" dirty="0" smtClean="0"/>
              <a:t>	</a:t>
            </a:r>
            <a:r>
              <a:rPr lang="ja-JP" altLang="en-US" dirty="0" smtClean="0"/>
              <a:t>□計画の新規性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□市場性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□実現可能性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□将来性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□競争優位性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□安全性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□収益性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b="1" dirty="0" smtClean="0">
                <a:solidFill>
                  <a:srgbClr val="FF0000"/>
                </a:solidFill>
              </a:rPr>
              <a:t>資金調達</a:t>
            </a:r>
            <a:r>
              <a:rPr lang="ja-JP" altLang="en-US" dirty="0" smtClean="0"/>
              <a:t>や</a:t>
            </a:r>
            <a:r>
              <a:rPr lang="ja-JP" altLang="en-US" b="1" dirty="0" smtClean="0">
                <a:solidFill>
                  <a:srgbClr val="FF0000"/>
                </a:solidFill>
              </a:rPr>
              <a:t>人材</a:t>
            </a:r>
            <a:r>
              <a:rPr lang="ja-JP" altLang="en-US" dirty="0" smtClean="0"/>
              <a:t>や</a:t>
            </a:r>
            <a:r>
              <a:rPr lang="ja-JP" altLang="en-US" b="1" dirty="0" smtClean="0">
                <a:solidFill>
                  <a:srgbClr val="FF0000"/>
                </a:solidFill>
              </a:rPr>
              <a:t>パートナー確保</a:t>
            </a:r>
            <a:r>
              <a:rPr lang="ja-JP" altLang="en-US" dirty="0" smtClean="0"/>
              <a:t>の際に必ず必要なものです。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71472" y="357166"/>
            <a:ext cx="1295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1)</a:t>
            </a:r>
            <a:r>
              <a:rPr lang="ja-JP" altLang="en-US" b="1" dirty="0" smtClean="0"/>
              <a:t>主要項目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000100" y="928670"/>
            <a:ext cx="7929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・事業計画名称	：簡潔で魅力的なものに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・事業内容	：市場、対象、提供商品／サービスについて端的に説明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・市場環境	：市場規模、成長性、競合などデータ分析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・競合優位性	：優位性／差別化ポイントを訴求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・市場展開計画	：認知活動、販売網構築などの実現プロセス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・経営計画	：仕入計画、研究開発・生産計画、人員・組織計画、など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・リスクと解決策</a:t>
            </a:r>
            <a:r>
              <a:rPr lang="en-US" altLang="ja-JP" dirty="0" smtClean="0"/>
              <a:t>	</a:t>
            </a:r>
            <a:r>
              <a:rPr lang="ja-JP" altLang="en-US" dirty="0" smtClean="0"/>
              <a:t>：想定されるリスク</a:t>
            </a:r>
            <a:r>
              <a:rPr lang="en-US" altLang="ja-JP" dirty="0" smtClean="0"/>
              <a:t>/</a:t>
            </a:r>
            <a:r>
              <a:rPr lang="ja-JP" altLang="en-US" dirty="0" smtClean="0"/>
              <a:t>問題点を洗い出し、対処方法・解決策提示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・資金計画	：収支予測、資金繰り計画、資金調達</a:t>
            </a:r>
            <a:r>
              <a:rPr lang="en-US" altLang="ja-JP" dirty="0" smtClean="0"/>
              <a:t>/</a:t>
            </a:r>
            <a:r>
              <a:rPr lang="ja-JP" altLang="en-US" dirty="0" smtClean="0"/>
              <a:t>返済・配当計画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71472" y="357166"/>
            <a:ext cx="2866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2)</a:t>
            </a:r>
            <a:r>
              <a:rPr lang="ja-JP" altLang="en-US" b="1" dirty="0" smtClean="0"/>
              <a:t>作成にあたってのポイント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928662" y="1000108"/>
            <a:ext cx="79296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□事業の魅力を客観的に表現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□緻密な計画、根拠提示で説得力をもたせる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□対象と競合を明確にする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□市場への展開計画（情報受発信、流通・販売、対価回収、など）具体策を明示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□リスク、課題の公表と解決策の提示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□記述にあたっては、明瞭、簡潔、平易な表現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□多くの人に見てもらい問題点を指摘してもらう。</a:t>
            </a:r>
            <a:endParaRPr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2500298" y="4357694"/>
            <a:ext cx="350046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5720" y="285728"/>
            <a:ext cx="3523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はじめてのビジネスプラン</a:t>
            </a:r>
            <a:endParaRPr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10001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基本法則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1571604" y="1500174"/>
            <a:ext cx="6215106" cy="1754326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■法則</a:t>
            </a:r>
            <a:r>
              <a:rPr lang="en-US" altLang="ja-JP" dirty="0" smtClean="0"/>
              <a:t>-</a:t>
            </a:r>
            <a:r>
              <a:rPr lang="ja-JP" altLang="en-US" dirty="0" smtClean="0"/>
              <a:t>１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３つの視点で具体的な数字を考える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①本当に儲かるのか？</a:t>
            </a:r>
            <a:r>
              <a:rPr lang="en-US" altLang="ja-JP" dirty="0" smtClean="0"/>
              <a:t>		</a:t>
            </a:r>
            <a:r>
              <a:rPr lang="ja-JP" altLang="en-US" dirty="0" smtClean="0"/>
              <a:t>（利益性）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②資金は調達できるのか？</a:t>
            </a:r>
            <a:r>
              <a:rPr lang="en-US" altLang="ja-JP" dirty="0" smtClean="0"/>
              <a:t>		</a:t>
            </a:r>
            <a:r>
              <a:rPr lang="ja-JP" altLang="en-US" dirty="0" smtClean="0"/>
              <a:t>（資金調達）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③ビジネスの進め方は適切か？</a:t>
            </a:r>
            <a:r>
              <a:rPr lang="en-US" altLang="ja-JP" dirty="0" smtClean="0"/>
              <a:t>	</a:t>
            </a:r>
            <a:r>
              <a:rPr lang="ja-JP" altLang="en-US" dirty="0" smtClean="0"/>
              <a:t>（ビジョン）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28596" y="4505934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＜数値化の手順＞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14348" y="4863124"/>
            <a:ext cx="407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損益計算書		（利益）</a:t>
            </a:r>
          </a:p>
          <a:p>
            <a:r>
              <a:rPr lang="ja-JP" altLang="en-US" dirty="0" smtClean="0"/>
              <a:t>ＣＦ計算書		（資金）</a:t>
            </a:r>
          </a:p>
          <a:p>
            <a:r>
              <a:rPr lang="ja-JP" altLang="en-US" dirty="0" smtClean="0"/>
              <a:t>貸借対照表、経営分析	（ビジョン）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000760" y="451468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＜期待効果＞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57950" y="4871877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売上拡大</a:t>
            </a:r>
            <a:endParaRPr lang="en-US" altLang="ja-JP" dirty="0" smtClean="0"/>
          </a:p>
          <a:p>
            <a:r>
              <a:rPr lang="ja-JP" altLang="en-US" dirty="0" smtClean="0"/>
              <a:t>運転資金が潤沢に</a:t>
            </a:r>
          </a:p>
          <a:p>
            <a:r>
              <a:rPr lang="ja-JP" altLang="en-US" dirty="0" smtClean="0"/>
              <a:t>従業員定着</a:t>
            </a:r>
          </a:p>
          <a:p>
            <a:r>
              <a:rPr lang="ja-JP" altLang="en-US" dirty="0" smtClean="0"/>
              <a:t>人材確保</a:t>
            </a:r>
            <a:endParaRPr lang="ja-JP" altLang="en-US" dirty="0"/>
          </a:p>
        </p:txBody>
      </p:sp>
      <p:sp>
        <p:nvSpPr>
          <p:cNvPr id="11" name="下矢印 10"/>
          <p:cNvSpPr/>
          <p:nvPr/>
        </p:nvSpPr>
        <p:spPr>
          <a:xfrm>
            <a:off x="1500166" y="3571876"/>
            <a:ext cx="285752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5214942" y="4357694"/>
            <a:ext cx="428628" cy="1928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14348" y="642918"/>
            <a:ext cx="8001056" cy="2031325"/>
          </a:xfrm>
          <a:prstGeom prst="rect">
            <a:avLst/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■法則</a:t>
            </a:r>
            <a:r>
              <a:rPr lang="en-US" altLang="ja-JP" dirty="0"/>
              <a:t>-</a:t>
            </a:r>
            <a:r>
              <a:rPr lang="ja-JP" altLang="en-US" dirty="0"/>
              <a:t>２</a:t>
            </a:r>
          </a:p>
          <a:p>
            <a:r>
              <a:rPr lang="en-US" altLang="ja-JP" dirty="0"/>
              <a:t>	</a:t>
            </a:r>
            <a:r>
              <a:rPr lang="ja-JP" altLang="en-US" dirty="0" smtClean="0"/>
              <a:t>ビジネスプラン実行の基本</a:t>
            </a:r>
            <a:endParaRPr lang="en-US" altLang="ja-JP" dirty="0"/>
          </a:p>
          <a:p>
            <a:endParaRPr lang="ja-JP" altLang="en-US" dirty="0"/>
          </a:p>
          <a:p>
            <a:r>
              <a:rPr lang="en-US" altLang="ja-JP" dirty="0"/>
              <a:t>	</a:t>
            </a:r>
            <a:r>
              <a:rPr lang="ja-JP" altLang="en-US" dirty="0"/>
              <a:t>経営理念	経営哲学や世界観</a:t>
            </a:r>
          </a:p>
          <a:p>
            <a:r>
              <a:rPr lang="en-US" altLang="ja-JP" dirty="0"/>
              <a:t>	</a:t>
            </a:r>
            <a:r>
              <a:rPr lang="ja-JP" altLang="en-US" dirty="0"/>
              <a:t>経営ビジョン	中長期で実現していく具体的な姿、到達イメージ</a:t>
            </a:r>
          </a:p>
          <a:p>
            <a:r>
              <a:rPr lang="en-US" altLang="ja-JP" dirty="0"/>
              <a:t>	</a:t>
            </a:r>
            <a:r>
              <a:rPr lang="ja-JP" altLang="en-US" dirty="0"/>
              <a:t>経営目標	中長期、短期の目標</a:t>
            </a:r>
          </a:p>
          <a:p>
            <a:r>
              <a:rPr lang="en-US" altLang="ja-JP" dirty="0"/>
              <a:t>	</a:t>
            </a:r>
            <a:r>
              <a:rPr lang="ja-JP" altLang="en-US" dirty="0"/>
              <a:t>経営方針	ビジョンや目標を達成するための活動指針、</a:t>
            </a:r>
            <a:r>
              <a:rPr lang="ja-JP" altLang="en-US" dirty="0" smtClean="0"/>
              <a:t>戦略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14678" y="5143512"/>
            <a:ext cx="26431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＜</a:t>
            </a:r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経営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評価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指標</a:t>
            </a:r>
            <a:r>
              <a:rPr lang="ja-JP" altLang="en-US" dirty="0" smtClean="0">
                <a:latin typeface="+mj-ea"/>
                <a:ea typeface="+mj-ea"/>
              </a:rPr>
              <a:t>＞</a:t>
            </a:r>
            <a:endParaRPr lang="zh-TW" altLang="en-US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安全性</a:t>
            </a: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成長性</a:t>
            </a: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収益性</a:t>
            </a: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効率性</a:t>
            </a: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85852" y="3571876"/>
            <a:ext cx="61436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	</a:t>
            </a:r>
            <a:r>
              <a:rPr lang="ja-JP" altLang="en-US" dirty="0" smtClean="0"/>
              <a:t>＜ＰＤＣＡ＞</a:t>
            </a:r>
            <a:endParaRPr lang="en-US" altLang="ja-JP" dirty="0" smtClean="0"/>
          </a:p>
          <a:p>
            <a:r>
              <a:rPr lang="ja-JP" altLang="en-US" dirty="0" smtClean="0"/>
              <a:t>		</a:t>
            </a:r>
            <a:r>
              <a:rPr lang="en-US" altLang="ja-JP" sz="2400" dirty="0" smtClean="0"/>
              <a:t>Plan ⇒ Do ⇒ Check ⇒ Action</a:t>
            </a:r>
            <a:endParaRPr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3143240" y="3000372"/>
            <a:ext cx="242889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143240" y="4500570"/>
            <a:ext cx="242889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5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42910" y="571480"/>
            <a:ext cx="7786742" cy="2308324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■法則</a:t>
            </a:r>
            <a:r>
              <a:rPr lang="en-US" altLang="ja-JP" dirty="0" smtClean="0"/>
              <a:t>-</a:t>
            </a:r>
            <a:r>
              <a:rPr lang="ja-JP" altLang="en-US" dirty="0" smtClean="0"/>
              <a:t>３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収益性向上</a:t>
            </a:r>
          </a:p>
          <a:p>
            <a:endParaRPr lang="ja-JP" altLang="en-US" dirty="0" smtClean="0"/>
          </a:p>
          <a:p>
            <a:pPr lvl="2">
              <a:buFont typeface="Wingdings" pitchFamily="2" charset="2"/>
              <a:buChar char="Ø"/>
            </a:pPr>
            <a:r>
              <a:rPr lang="ja-JP" altLang="en-US" dirty="0" smtClean="0"/>
              <a:t>売上を上げる</a:t>
            </a:r>
            <a:endParaRPr lang="en-US" altLang="ja-JP" dirty="0" smtClean="0"/>
          </a:p>
          <a:p>
            <a:pPr lvl="2"/>
            <a:endParaRPr lang="ja-JP" altLang="en-US" dirty="0" smtClean="0"/>
          </a:p>
          <a:p>
            <a:pPr lvl="2">
              <a:buFont typeface="Wingdings" pitchFamily="2" charset="2"/>
              <a:buChar char="Ø"/>
            </a:pPr>
            <a:r>
              <a:rPr lang="ja-JP" altLang="en-US" dirty="0" smtClean="0"/>
              <a:t>費用を減らす</a:t>
            </a:r>
          </a:p>
          <a:p>
            <a:r>
              <a:rPr lang="ja-JP" altLang="en-US" dirty="0" smtClean="0"/>
              <a:t>		固定費を一定の範囲に収める</a:t>
            </a:r>
            <a:r>
              <a:rPr lang="en-US" altLang="ja-JP" dirty="0" smtClean="0"/>
              <a:t>	</a:t>
            </a:r>
            <a:r>
              <a:rPr lang="ja-JP" altLang="en-US" sz="1400" dirty="0" smtClean="0"/>
              <a:t>（人件費、家賃、</a:t>
            </a:r>
            <a:r>
              <a:rPr lang="en-US" altLang="ja-JP" sz="1400" dirty="0" smtClean="0"/>
              <a:t>etc</a:t>
            </a:r>
            <a:r>
              <a:rPr lang="ja-JP" altLang="en-US" sz="1400" dirty="0" smtClean="0"/>
              <a:t>）</a:t>
            </a:r>
            <a:endParaRPr lang="ja-JP" altLang="en-US" dirty="0" smtClean="0"/>
          </a:p>
          <a:p>
            <a:r>
              <a:rPr lang="ja-JP" altLang="en-US" dirty="0" smtClean="0"/>
              <a:t>		変動費を減らす		</a:t>
            </a:r>
            <a:r>
              <a:rPr lang="en-US" altLang="ja-JP" dirty="0" smtClean="0"/>
              <a:t>	</a:t>
            </a:r>
            <a:r>
              <a:rPr lang="ja-JP" altLang="en-US" sz="1400" dirty="0" smtClean="0"/>
              <a:t>（材料費、外注費、</a:t>
            </a:r>
            <a:r>
              <a:rPr lang="en-US" altLang="ja-JP" sz="1400" dirty="0" smtClean="0"/>
              <a:t>etc</a:t>
            </a:r>
            <a:r>
              <a:rPr lang="ja-JP" altLang="en-US" sz="1400" dirty="0" smtClean="0"/>
              <a:t>）</a:t>
            </a:r>
            <a:endParaRPr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1928794" y="3571876"/>
            <a:ext cx="535785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＜損益計算の机上シミュレーション　例＞</a:t>
            </a:r>
            <a:endParaRPr lang="en-US" altLang="ja-JP" dirty="0" smtClean="0"/>
          </a:p>
          <a:p>
            <a:endParaRPr lang="ja-JP" altLang="en-US" dirty="0" smtClean="0"/>
          </a:p>
          <a:p>
            <a:pPr lvl="2">
              <a:buFont typeface="Wingdings" pitchFamily="2" charset="2"/>
              <a:buChar char="Ø"/>
            </a:pPr>
            <a:r>
              <a:rPr lang="ja-JP" altLang="en-US" dirty="0" smtClean="0"/>
              <a:t>売上向上策</a:t>
            </a:r>
          </a:p>
          <a:p>
            <a:r>
              <a:rPr lang="ja-JP" altLang="en-US" sz="1400" dirty="0" smtClean="0"/>
              <a:t>		販売価格の見直し</a:t>
            </a:r>
          </a:p>
          <a:p>
            <a:r>
              <a:rPr lang="ja-JP" altLang="en-US" sz="1400" dirty="0" smtClean="0"/>
              <a:t>		販売ルートの見直し</a:t>
            </a:r>
          </a:p>
          <a:p>
            <a:r>
              <a:rPr lang="ja-JP" altLang="en-US" sz="1400" dirty="0" smtClean="0"/>
              <a:t>		販促キャンペーンの実施</a:t>
            </a:r>
          </a:p>
          <a:p>
            <a:r>
              <a:rPr lang="ja-JP" altLang="en-US" sz="1400" dirty="0" smtClean="0"/>
              <a:t>		代理店の活用</a:t>
            </a:r>
            <a:endParaRPr lang="en-US" altLang="ja-JP" sz="1400" dirty="0" smtClean="0"/>
          </a:p>
          <a:p>
            <a:endParaRPr lang="ja-JP" altLang="en-US" dirty="0" smtClean="0"/>
          </a:p>
          <a:p>
            <a:pPr lvl="2">
              <a:buFont typeface="Wingdings" pitchFamily="2" charset="2"/>
              <a:buChar char="Ø"/>
            </a:pPr>
            <a:r>
              <a:rPr lang="ja-JP" altLang="en-US" dirty="0" smtClean="0"/>
              <a:t>費用削減策</a:t>
            </a:r>
          </a:p>
          <a:p>
            <a:r>
              <a:rPr lang="ja-JP" altLang="en-US" sz="1400" dirty="0" smtClean="0"/>
              <a:t>		仕入れ先の見直し</a:t>
            </a:r>
          </a:p>
          <a:p>
            <a:r>
              <a:rPr lang="ja-JP" altLang="en-US" sz="1400" dirty="0" smtClean="0"/>
              <a:t>		設備投資の見直し</a:t>
            </a:r>
          </a:p>
          <a:p>
            <a:r>
              <a:rPr lang="ja-JP" altLang="en-US" sz="1400" dirty="0" smtClean="0"/>
              <a:t>		社員のパート化</a:t>
            </a:r>
          </a:p>
          <a:p>
            <a:r>
              <a:rPr lang="ja-JP" altLang="en-US" sz="1400" dirty="0" smtClean="0"/>
              <a:t>		不要な経費削減</a:t>
            </a:r>
            <a:endParaRPr lang="ja-JP" altLang="en-US" sz="1400" dirty="0"/>
          </a:p>
        </p:txBody>
      </p:sp>
      <p:sp>
        <p:nvSpPr>
          <p:cNvPr id="4" name="下矢印 3"/>
          <p:cNvSpPr/>
          <p:nvPr/>
        </p:nvSpPr>
        <p:spPr>
          <a:xfrm>
            <a:off x="2714612" y="3071810"/>
            <a:ext cx="228601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42910" y="514159"/>
            <a:ext cx="7715304" cy="1200329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■法則</a:t>
            </a:r>
            <a:r>
              <a:rPr lang="en-US" altLang="ja-JP" dirty="0" smtClean="0"/>
              <a:t>-</a:t>
            </a:r>
            <a:r>
              <a:rPr lang="ja-JP" altLang="en-US" dirty="0" smtClean="0"/>
              <a:t>４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黒字倒産を避ける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	</a:t>
            </a:r>
            <a:r>
              <a:rPr lang="ja-JP" altLang="en-US" dirty="0" smtClean="0"/>
              <a:t>ビジネスの生死を分けるのは、利益ではなく運転資金です。</a:t>
            </a: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571472" y="1942919"/>
            <a:ext cx="7858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　経営資源（人・モノ・金・情報）の中でも、金さえあれば他の資源を補てんできる関係にあります。</a:t>
            </a:r>
            <a:endParaRPr lang="en-US" altLang="ja-JP" dirty="0" smtClean="0"/>
          </a:p>
          <a:p>
            <a:endParaRPr lang="en-US" altLang="ja-JP" dirty="0" smtClean="0"/>
          </a:p>
          <a:p>
            <a:pPr lvl="2">
              <a:buFont typeface="Wingdings" pitchFamily="2" charset="2"/>
              <a:buChar char="Ø"/>
            </a:pPr>
            <a:r>
              <a:rPr lang="ja-JP" altLang="en-US" dirty="0" smtClean="0"/>
              <a:t>必要な運転資金を把握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資金が必要な時は、その調達方法を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余裕がある場合は、その運用方法を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en-US" altLang="ja-JP" dirty="0" smtClean="0"/>
              <a:t>					</a:t>
            </a:r>
            <a:r>
              <a:rPr lang="ja-JP" altLang="en-US" dirty="0" smtClean="0"/>
              <a:t>検討します。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28596" y="4943315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＜チェック指標＞</a:t>
            </a:r>
          </a:p>
          <a:p>
            <a:r>
              <a:rPr lang="ja-JP" altLang="en-US" dirty="0" smtClean="0"/>
              <a:t>	貸借対照表		財政状態の把握</a:t>
            </a:r>
          </a:p>
          <a:p>
            <a:r>
              <a:rPr lang="ja-JP" altLang="en-US" dirty="0" smtClean="0"/>
              <a:t>	損益計算書		経営成績</a:t>
            </a:r>
          </a:p>
          <a:p>
            <a:r>
              <a:rPr lang="ja-JP" altLang="en-US" dirty="0" smtClean="0"/>
              <a:t>	キャシュフロー計算書	資金の状況把握（営業</a:t>
            </a:r>
            <a:r>
              <a:rPr lang="en-US" altLang="ja-JP" dirty="0" smtClean="0"/>
              <a:t>CF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投資</a:t>
            </a:r>
            <a:r>
              <a:rPr lang="en-US" altLang="ja-JP" dirty="0" smtClean="0"/>
              <a:t>CF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財務</a:t>
            </a:r>
            <a:r>
              <a:rPr lang="en-US" altLang="ja-JP" dirty="0" smtClean="0"/>
              <a:t>CF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3000364" y="4157497"/>
            <a:ext cx="314327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8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42910" y="21429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独立準備</a:t>
            </a:r>
            <a:endParaRPr lang="ja-JP" altLang="en-US" sz="2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85720" y="857232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latin typeface="ＭＳ Ｐゴシック" pitchFamily="50" charset="-128"/>
                <a:ea typeface="ＭＳ Ｐゴシック" pitchFamily="50" charset="-128"/>
              </a:rPr>
              <a:t>１．独立準備</a:t>
            </a:r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</a:rPr>
              <a:t>の確認事項</a:t>
            </a:r>
            <a:endParaRPr lang="ja-JP" altLang="en-US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2910" y="1571612"/>
            <a:ext cx="77867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1)</a:t>
            </a:r>
            <a:r>
              <a:rPr lang="ja-JP" altLang="en-US" b="1" dirty="0" smtClean="0"/>
              <a:t>動機の確認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dirty="0" smtClean="0"/>
              <a:t>	動機を強く持つことが将来の不安に打ち勝つことにつながります。</a:t>
            </a:r>
          </a:p>
          <a:p>
            <a:r>
              <a:rPr lang="ja-JP" altLang="en-US" dirty="0" smtClean="0"/>
              <a:t>	（決断　⇒　勇気・パワー　 ⇒ 　信念　へ）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</a:t>
            </a:r>
            <a:r>
              <a:rPr lang="ja-JP" altLang="en-US" b="1" dirty="0" smtClean="0">
                <a:solidFill>
                  <a:srgbClr val="0070C0"/>
                </a:solidFill>
              </a:rPr>
              <a:t>動機固めのチェック事項</a:t>
            </a:r>
          </a:p>
          <a:p>
            <a:r>
              <a:rPr lang="ja-JP" altLang="en-US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 □なぜ、独立する？</a:t>
            </a:r>
          </a:p>
          <a:p>
            <a:r>
              <a:rPr lang="ja-JP" altLang="en-US" dirty="0" smtClean="0"/>
              <a:t>		 □独立して何をする？</a:t>
            </a:r>
          </a:p>
          <a:p>
            <a:r>
              <a:rPr lang="ja-JP" altLang="en-US" dirty="0" smtClean="0"/>
              <a:t>		 □なぜ、それをする？</a:t>
            </a:r>
          </a:p>
          <a:p>
            <a:r>
              <a:rPr lang="ja-JP" altLang="en-US" dirty="0" smtClean="0"/>
              <a:t>		 □できるか？（理由は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</a:p>
          <a:p>
            <a:r>
              <a:rPr lang="ja-JP" altLang="en-US" dirty="0" smtClean="0"/>
              <a:t>		 □それで幸せになれるか？</a:t>
            </a:r>
          </a:p>
          <a:p>
            <a:r>
              <a:rPr lang="ja-JP" altLang="en-US" dirty="0" smtClean="0"/>
              <a:t>		 □それにより社会に貢献できるか？</a:t>
            </a:r>
          </a:p>
          <a:p>
            <a:r>
              <a:rPr lang="ja-JP" altLang="en-US" dirty="0" smtClean="0"/>
              <a:t>		 □改めて、現状より独立が良いと思えるか？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</a:t>
            </a:r>
            <a:r>
              <a:rPr lang="ja-JP" altLang="en-US" b="1" dirty="0" smtClean="0">
                <a:solidFill>
                  <a:srgbClr val="FF0000"/>
                </a:solidFill>
              </a:rPr>
              <a:t>どんなピンチにも負けない動機が必要です。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786050" y="5500702"/>
            <a:ext cx="150019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42910" y="566678"/>
            <a:ext cx="7858180" cy="1477328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■法則</a:t>
            </a:r>
            <a:r>
              <a:rPr lang="en-US" altLang="ja-JP" dirty="0" smtClean="0"/>
              <a:t>-</a:t>
            </a:r>
            <a:r>
              <a:rPr lang="ja-JP" altLang="en-US" dirty="0" smtClean="0"/>
              <a:t>５</a:t>
            </a:r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経営分析によるビジネス評価</a:t>
            </a:r>
          </a:p>
          <a:p>
            <a:endParaRPr lang="ja-JP" altLang="en-US" dirty="0" smtClean="0"/>
          </a:p>
          <a:p>
            <a:pPr marL="901700" indent="-901700"/>
            <a:r>
              <a:rPr lang="en-US" altLang="ja-JP" dirty="0" smtClean="0"/>
              <a:t>	</a:t>
            </a:r>
            <a:r>
              <a:rPr lang="ja-JP" altLang="en-US" dirty="0" smtClean="0"/>
              <a:t>環境の変化に対応しながら、経営理念やビジョンとの整合を図り、事業と社員の将来像を検証します。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642910" y="3241508"/>
            <a:ext cx="24288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＜</a:t>
            </a:r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経営評価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指標</a:t>
            </a:r>
            <a:r>
              <a:rPr lang="ja-JP" altLang="en-US" dirty="0" smtClean="0"/>
              <a:t>＞</a:t>
            </a:r>
            <a:endParaRPr lang="en-US" altLang="ja-JP" dirty="0" smtClean="0"/>
          </a:p>
          <a:p>
            <a:endParaRPr lang="zh-TW" altLang="en-US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安全性</a:t>
            </a:r>
            <a:endParaRPr lang="en-US" altLang="zh-TW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zh-TW" altLang="en-US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成長性</a:t>
            </a:r>
            <a:endParaRPr lang="en-US" altLang="zh-TW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zh-TW" altLang="en-US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収益性</a:t>
            </a:r>
            <a:endParaRPr lang="en-US" altLang="zh-TW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zh-TW" altLang="en-US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dirty="0" smtClean="0">
                <a:latin typeface="ＭＳ ゴシック" pitchFamily="49" charset="-128"/>
                <a:ea typeface="ＭＳ ゴシック" pitchFamily="49" charset="-128"/>
              </a:rPr>
              <a:t>	効率性</a:t>
            </a: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71934" y="3209884"/>
            <a:ext cx="45005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＜各指標の改善策　例＞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安全性	固定資産のリース化</a:t>
            </a:r>
          </a:p>
          <a:p>
            <a:r>
              <a:rPr lang="ja-JP" altLang="en-US" dirty="0" smtClean="0"/>
              <a:t>		増資</a:t>
            </a:r>
          </a:p>
          <a:p>
            <a:r>
              <a:rPr lang="ja-JP" altLang="en-US" dirty="0" smtClean="0"/>
              <a:t>	成長性	販促策実施</a:t>
            </a:r>
            <a:endParaRPr lang="en-US" altLang="ja-JP" dirty="0" smtClean="0"/>
          </a:p>
          <a:p>
            <a:r>
              <a:rPr lang="ja-JP" altLang="en-US" dirty="0" smtClean="0"/>
              <a:t>		代理店販売</a:t>
            </a:r>
          </a:p>
          <a:p>
            <a:r>
              <a:rPr lang="ja-JP" altLang="en-US" dirty="0" smtClean="0"/>
              <a:t>	収益性	効率的投資</a:t>
            </a:r>
          </a:p>
          <a:p>
            <a:r>
              <a:rPr lang="ja-JP" altLang="en-US" dirty="0" smtClean="0"/>
              <a:t>		借入削減</a:t>
            </a:r>
          </a:p>
          <a:p>
            <a:r>
              <a:rPr lang="ja-JP" altLang="en-US" dirty="0" smtClean="0"/>
              <a:t>	効率性	在庫削減</a:t>
            </a:r>
          </a:p>
          <a:p>
            <a:r>
              <a:rPr lang="ja-JP" altLang="en-US" dirty="0" smtClean="0"/>
              <a:t>		預金による借入返済</a:t>
            </a:r>
            <a:endParaRPr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428596" y="2352628"/>
            <a:ext cx="307183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3357554" y="3281322"/>
            <a:ext cx="428628" cy="25717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57224" y="357166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2)</a:t>
            </a:r>
            <a:r>
              <a:rPr lang="ja-JP" altLang="en-US" b="1" dirty="0" smtClean="0"/>
              <a:t>自身の独立のための経営資源を確認します。</a:t>
            </a:r>
            <a:endParaRPr lang="en-US" altLang="ja-JP" b="1" dirty="0" smtClean="0"/>
          </a:p>
          <a:p>
            <a:endParaRPr lang="ja-JP" altLang="en-US" b="1" dirty="0" smtClean="0"/>
          </a:p>
          <a:p>
            <a:r>
              <a:rPr lang="ja-JP" altLang="en-US" dirty="0" smtClean="0"/>
              <a:t>	□経験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□能力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□資格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□財産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等を、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どのように、どう使う、と良いか？</a:t>
            </a:r>
          </a:p>
          <a:p>
            <a:r>
              <a:rPr lang="ja-JP" altLang="en-US" dirty="0" smtClean="0"/>
              <a:t>	⇒　</a:t>
            </a:r>
            <a:r>
              <a:rPr lang="ja-JP" altLang="en-US" b="1" dirty="0" smtClean="0">
                <a:solidFill>
                  <a:srgbClr val="FF0000"/>
                </a:solidFill>
              </a:rPr>
              <a:t>資源を活かすも殺すも仕組み次第です。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57224" y="3786190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3)</a:t>
            </a:r>
            <a:r>
              <a:rPr lang="ja-JP" altLang="en-US" b="1" dirty="0" smtClean="0"/>
              <a:t>独立分野の決定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	□経験のある業界</a:t>
            </a:r>
          </a:p>
          <a:p>
            <a:r>
              <a:rPr lang="ja-JP" altLang="en-US" dirty="0" smtClean="0"/>
              <a:t>	□未経験でもやりたい仕事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いずれにしても、既存のものと一味違う差別化が重要です。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14348" y="357166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4)</a:t>
            </a:r>
            <a:r>
              <a:rPr lang="ja-JP" altLang="en-US" b="1" dirty="0" smtClean="0"/>
              <a:t>許認可の確認</a:t>
            </a:r>
            <a:endParaRPr lang="en-US" altLang="ja-JP" b="1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□行政の許認可が必要か？</a:t>
            </a:r>
            <a:endParaRPr lang="en-US" altLang="ja-JP" dirty="0" smtClean="0"/>
          </a:p>
          <a:p>
            <a:endParaRPr lang="ja-JP" altLang="en-US" dirty="0" smtClean="0"/>
          </a:p>
          <a:p>
            <a:pPr marL="901700" indent="-901700"/>
            <a:r>
              <a:rPr lang="ja-JP" altLang="en-US" dirty="0" smtClean="0"/>
              <a:t>	⇒　許可や届出が必要な場合は、その取得までの期間の考慮が必要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785786" y="5000636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5)</a:t>
            </a:r>
            <a:r>
              <a:rPr lang="ja-JP" altLang="en-US" b="1" dirty="0" smtClean="0"/>
              <a:t>その他</a:t>
            </a:r>
          </a:p>
          <a:p>
            <a:r>
              <a:rPr lang="ja-JP" altLang="en-US" dirty="0" smtClean="0"/>
              <a:t>	□家族には了解をとり、応援してもらいましょう。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⇒　精神的にもっとも頼りになるのは、やはり家族です。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ja-JP" altLang="en-US" dirty="0" smtClean="0"/>
              <a:t>⇒　味方なしで孤立していたら、戦えないです。</a:t>
            </a:r>
            <a:endParaRPr lang="en-US" altLang="ja-JP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0241" y="1928802"/>
            <a:ext cx="4475163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雲形吹き出し 6"/>
          <p:cNvSpPr/>
          <p:nvPr/>
        </p:nvSpPr>
        <p:spPr>
          <a:xfrm>
            <a:off x="571472" y="2214554"/>
            <a:ext cx="2428892" cy="857256"/>
          </a:xfrm>
          <a:prstGeom prst="cloudCallout">
            <a:avLst>
              <a:gd name="adj1" fmla="val 96566"/>
              <a:gd name="adj2" fmla="val -3197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例えば、飲食業は保健所へ申請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6248" y="478632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・・・　　　　　　　・・・　　　　　　　　　・・・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8596" y="500042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２．事業アイデアの創造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837926" y="1071546"/>
            <a:ext cx="7877478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アイデアの組合せ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ja-JP" b="1" dirty="0" smtClean="0"/>
          </a:p>
          <a:p>
            <a:endParaRPr lang="ja-JP" altLang="en-US" b="1" dirty="0" smtClean="0"/>
          </a:p>
          <a:p>
            <a:r>
              <a:rPr lang="ja-JP" altLang="en-US" dirty="0" smtClean="0"/>
              <a:t>	</a:t>
            </a:r>
            <a:r>
              <a:rPr lang="ja-JP" altLang="en-US" sz="2000" b="1" dirty="0" smtClean="0"/>
              <a:t>□商品　</a:t>
            </a:r>
            <a:r>
              <a:rPr lang="en-US" altLang="ja-JP" sz="2000" b="1" dirty="0" smtClean="0"/>
              <a:t>×</a:t>
            </a:r>
            <a:r>
              <a:rPr lang="ja-JP" altLang="en-US" sz="2000" b="1" dirty="0" smtClean="0"/>
              <a:t>　□サービス　</a:t>
            </a:r>
            <a:r>
              <a:rPr lang="en-US" altLang="ja-JP" sz="2000" b="1" dirty="0" smtClean="0"/>
              <a:t>×</a:t>
            </a:r>
            <a:r>
              <a:rPr lang="ja-JP" altLang="en-US" sz="2000" b="1" dirty="0" smtClean="0"/>
              <a:t>　□販売方法　</a:t>
            </a:r>
            <a:r>
              <a:rPr lang="en-US" altLang="ja-JP" sz="2000" b="1" dirty="0" smtClean="0"/>
              <a:t>×</a:t>
            </a:r>
            <a:r>
              <a:rPr lang="ja-JP" altLang="en-US" sz="2000" b="1" dirty="0" smtClean="0"/>
              <a:t>　□提供方法</a:t>
            </a:r>
            <a:endParaRPr lang="en-US" altLang="ja-JP" b="1" dirty="0" smtClean="0"/>
          </a:p>
          <a:p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	独自の魅力をどの分野で味付けできるか。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これが差別化のポイント。</a:t>
            </a:r>
          </a:p>
          <a:p>
            <a:r>
              <a:rPr lang="ja-JP" altLang="en-US" dirty="0" smtClean="0"/>
              <a:t>	提供財（商品・サービス）でも、方法でもチョットひと味違う何かが重要。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71472" y="428604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３．事業計画の検討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142976" y="92867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独立して行う仕事を、継続し発展させるための方策を綿密に計画したものが、事業計画です。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57224" y="1857364"/>
            <a:ext cx="77867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1)</a:t>
            </a:r>
            <a:r>
              <a:rPr lang="ja-JP" altLang="en-US" b="1" dirty="0" smtClean="0"/>
              <a:t>経営のかなめ（重点ポイント）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	□商品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□お客様・市場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□営業地域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□営業手法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□組織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□資金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□時間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　　これらを、どう考え、準備し、運営するかを検討します。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57224" y="571480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2)</a:t>
            </a:r>
            <a:r>
              <a:rPr lang="ja-JP" altLang="en-US" b="1" dirty="0" smtClean="0"/>
              <a:t>検討要素</a:t>
            </a:r>
            <a:r>
              <a:rPr lang="en-US" altLang="ja-JP" b="1" dirty="0" smtClean="0"/>
              <a:t>(6W2H</a:t>
            </a:r>
            <a:r>
              <a:rPr lang="ja-JP" altLang="en-US" b="1" dirty="0" smtClean="0"/>
              <a:t>）</a:t>
            </a:r>
            <a:endParaRPr lang="en-US" altLang="ja-JP" b="1" dirty="0" smtClean="0"/>
          </a:p>
          <a:p>
            <a:endParaRPr lang="ja-JP" altLang="en-US" b="1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Why</a:t>
            </a:r>
            <a:r>
              <a:rPr lang="ja-JP" altLang="en-US" dirty="0" smtClean="0"/>
              <a:t>？	</a:t>
            </a:r>
            <a:r>
              <a:rPr lang="ja-JP" altLang="en-US" sz="1600" dirty="0" smtClean="0"/>
              <a:t>（なぜ、この事業を行うのか？：動機→信念）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What?	</a:t>
            </a:r>
            <a:r>
              <a:rPr lang="ja-JP" altLang="en-US" sz="1600" dirty="0" smtClean="0"/>
              <a:t>（商品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サービスの具体的な内容は？）</a:t>
            </a:r>
            <a:endParaRPr lang="en-US" altLang="ja-JP" sz="1600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Where?	</a:t>
            </a:r>
            <a:r>
              <a:rPr lang="ja-JP" altLang="en-US" sz="1600" dirty="0" smtClean="0"/>
              <a:t>（想定する市場は？：営業地域）</a:t>
            </a:r>
            <a:endParaRPr lang="en-US" altLang="ja-JP" sz="1600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Whom?	</a:t>
            </a:r>
            <a:r>
              <a:rPr lang="ja-JP" altLang="en-US" sz="1600" dirty="0" smtClean="0"/>
              <a:t>（お客様は誰？：どのような階層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タイプ）</a:t>
            </a:r>
            <a:endParaRPr lang="en-US" altLang="ja-JP" sz="1600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How to?	</a:t>
            </a:r>
            <a:r>
              <a:rPr lang="ja-JP" altLang="en-US" sz="1600" dirty="0" smtClean="0"/>
              <a:t>（どのように？：商品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サービスの特長を発揮するノウハウ）</a:t>
            </a:r>
            <a:endParaRPr lang="en-US" altLang="ja-JP" sz="1600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Who?	</a:t>
            </a:r>
            <a:r>
              <a:rPr lang="ja-JP" altLang="en-US" sz="1600" dirty="0" smtClean="0"/>
              <a:t>（誰が行う？：人材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パートナー整員、期待能力は？：組織形成）</a:t>
            </a:r>
            <a:endParaRPr lang="en-US" altLang="ja-JP" sz="1600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How much?	</a:t>
            </a:r>
            <a:r>
              <a:rPr lang="ja-JP" altLang="en-US" sz="1600" dirty="0" smtClean="0"/>
              <a:t>（事業資金は？ 売上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利益目標は？：資金計画、資金調達）</a:t>
            </a:r>
            <a:endParaRPr lang="en-US" altLang="ja-JP" sz="1600" dirty="0" smtClean="0"/>
          </a:p>
          <a:p>
            <a:pPr defTabSz="809625"/>
            <a:endParaRPr lang="ja-JP" altLang="en-US" dirty="0" smtClean="0"/>
          </a:p>
          <a:p>
            <a:pPr defTabSz="809625"/>
            <a:r>
              <a:rPr lang="ja-JP" altLang="en-US" dirty="0" smtClean="0"/>
              <a:t>	 □ </a:t>
            </a:r>
            <a:r>
              <a:rPr lang="en-US" altLang="ja-JP" dirty="0" smtClean="0"/>
              <a:t>When?	</a:t>
            </a:r>
            <a:r>
              <a:rPr lang="ja-JP" altLang="en-US" sz="1600" dirty="0" smtClean="0"/>
              <a:t>（どのタイミングで資源（人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モノ</a:t>
            </a:r>
            <a:r>
              <a:rPr lang="en-US" altLang="ja-JP" sz="1600" dirty="0" smtClean="0"/>
              <a:t>/</a:t>
            </a:r>
            <a:r>
              <a:rPr lang="ja-JP" altLang="en-US" sz="1600" dirty="0" smtClean="0"/>
              <a:t>金）を投入するか？）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1793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Ａｐｐｅｎｄｉｘ　経営</a:t>
            </a:r>
            <a:r>
              <a:rPr lang="ja-JP" altLang="en-US" dirty="0"/>
              <a:t>理念について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52630" y="749602"/>
            <a:ext cx="81938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■経営理念とは</a:t>
            </a:r>
          </a:p>
          <a:p>
            <a:r>
              <a:rPr lang="ja-JP" altLang="en-US" dirty="0"/>
              <a:t>	会社を経営する上での社長の強い思いが「経営理念」です。</a:t>
            </a:r>
          </a:p>
          <a:p>
            <a:r>
              <a:rPr lang="ja-JP" altLang="en-US" dirty="0"/>
              <a:t>	会社の存在意義や社長自身の信念、根本の考えでもあります。</a:t>
            </a:r>
          </a:p>
          <a:p>
            <a:endParaRPr lang="ja-JP" altLang="en-US" dirty="0"/>
          </a:p>
          <a:p>
            <a:r>
              <a:rPr lang="ja-JP" altLang="en-US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・</a:t>
            </a:r>
            <a:r>
              <a:rPr lang="ja-JP" altLang="en-US" dirty="0"/>
              <a:t>こうあるべきであるという根本概念</a:t>
            </a:r>
          </a:p>
          <a:p>
            <a:r>
              <a:rPr lang="ja-JP" altLang="en-US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・</a:t>
            </a:r>
            <a:r>
              <a:rPr lang="ja-JP" altLang="en-US" dirty="0"/>
              <a:t>正しい行動、守るべき倫理感</a:t>
            </a:r>
          </a:p>
          <a:p>
            <a:r>
              <a:rPr lang="ja-JP" altLang="en-US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・</a:t>
            </a:r>
            <a:r>
              <a:rPr lang="ja-JP" altLang="en-US" dirty="0"/>
              <a:t>信条、道理、方針、スローガン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39552" y="3068960"/>
            <a:ext cx="271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■経営</a:t>
            </a:r>
            <a:r>
              <a:rPr lang="ja-JP" altLang="en-US" dirty="0"/>
              <a:t>の目的</a:t>
            </a:r>
          </a:p>
          <a:p>
            <a:r>
              <a:rPr lang="ja-JP" altLang="en-US" dirty="0"/>
              <a:t>	</a:t>
            </a:r>
            <a:r>
              <a:rPr lang="ja-JP" altLang="en-US" dirty="0" smtClean="0"/>
              <a:t>人間性</a:t>
            </a:r>
            <a:r>
              <a:rPr lang="ja-JP" altLang="en-US" dirty="0"/>
              <a:t>の追求</a:t>
            </a:r>
          </a:p>
          <a:p>
            <a:r>
              <a:rPr lang="ja-JP" altLang="en-US" dirty="0"/>
              <a:t>	</a:t>
            </a:r>
            <a:r>
              <a:rPr lang="ja-JP" altLang="en-US" dirty="0" smtClean="0"/>
              <a:t>社会性</a:t>
            </a:r>
            <a:r>
              <a:rPr lang="ja-JP" altLang="en-US" dirty="0"/>
              <a:t>の追求</a:t>
            </a:r>
          </a:p>
          <a:p>
            <a:r>
              <a:rPr lang="ja-JP" altLang="en-US" dirty="0"/>
              <a:t>	</a:t>
            </a:r>
            <a:r>
              <a:rPr lang="ja-JP" altLang="en-US" dirty="0" smtClean="0"/>
              <a:t>経済性</a:t>
            </a:r>
            <a:r>
              <a:rPr lang="ja-JP" altLang="en-US" dirty="0"/>
              <a:t>の追求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858072" y="3507162"/>
            <a:ext cx="3888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×</a:t>
            </a:r>
            <a:r>
              <a:rPr lang="ja-JP" altLang="en-US" dirty="0"/>
              <a:t>：利益</a:t>
            </a:r>
            <a:r>
              <a:rPr lang="ja-JP" altLang="en-US" dirty="0" smtClean="0"/>
              <a:t>追求</a:t>
            </a:r>
            <a:endParaRPr lang="ja-JP" altLang="en-US" dirty="0"/>
          </a:p>
          <a:p>
            <a:r>
              <a:rPr lang="ja-JP" altLang="en-US" dirty="0" smtClean="0"/>
              <a:t>○：社員</a:t>
            </a:r>
            <a:r>
              <a:rPr lang="ja-JP" altLang="en-US" dirty="0"/>
              <a:t>を幸せに、世に貢献する</a:t>
            </a:r>
            <a:r>
              <a:rPr lang="ja-JP" altLang="en-US" dirty="0" smtClean="0"/>
              <a:t>こと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4532927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■ミッション（＝使命）</a:t>
            </a:r>
          </a:p>
          <a:p>
            <a:r>
              <a:rPr lang="ja-JP" altLang="en-US" dirty="0"/>
              <a:t>	全身全霊をかけて、覚悟を持って取り組む任務</a:t>
            </a:r>
          </a:p>
          <a:p>
            <a:r>
              <a:rPr lang="ja-JP" altLang="en-US" dirty="0"/>
              <a:t>	一生をかけて取り組むあなたの役割</a:t>
            </a:r>
          </a:p>
          <a:p>
            <a:r>
              <a:rPr lang="ja-JP" altLang="en-US" dirty="0"/>
              <a:t>	（組織の結束を強めるもの）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39552" y="580526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■ビジョン</a:t>
            </a:r>
          </a:p>
          <a:p>
            <a:r>
              <a:rPr lang="ja-JP" altLang="en-US" dirty="0"/>
              <a:t>	将来像であり、ある時点までに「こうなっていたい」という願望（志）</a:t>
            </a:r>
          </a:p>
          <a:p>
            <a:r>
              <a:rPr lang="ja-JP" altLang="en-US" dirty="0"/>
              <a:t>	（組織に希望を持たせるもの）</a:t>
            </a:r>
          </a:p>
        </p:txBody>
      </p:sp>
      <p:sp>
        <p:nvSpPr>
          <p:cNvPr id="9" name="左大かっこ 8"/>
          <p:cNvSpPr/>
          <p:nvPr/>
        </p:nvSpPr>
        <p:spPr>
          <a:xfrm>
            <a:off x="4714056" y="3527427"/>
            <a:ext cx="144016" cy="646331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大かっこ 9"/>
          <p:cNvSpPr/>
          <p:nvPr/>
        </p:nvSpPr>
        <p:spPr>
          <a:xfrm>
            <a:off x="8460431" y="3534532"/>
            <a:ext cx="144017" cy="639226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3779912" y="3428999"/>
            <a:ext cx="288032" cy="724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051720" y="1772816"/>
            <a:ext cx="4176464" cy="10081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836712"/>
            <a:ext cx="8280920" cy="560839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1520" y="1166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Appendix</a:t>
            </a:r>
            <a:r>
              <a:rPr kumimoji="1" lang="ja-JP" altLang="en-US" dirty="0" smtClean="0"/>
              <a:t>　法人・個人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96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475</Words>
  <Application>Microsoft Office PowerPoint</Application>
  <PresentationFormat>画面に合わせる (4:3)</PresentationFormat>
  <Paragraphs>272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ＭＳ Ｐゴシック</vt:lpstr>
      <vt:lpstr>ＭＳ ゴシック</vt:lpstr>
      <vt:lpstr>新細明體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pc-user</dc:creator>
  <cp:lastModifiedBy>桐伸也</cp:lastModifiedBy>
  <cp:revision>34</cp:revision>
  <dcterms:created xsi:type="dcterms:W3CDTF">2015-08-31T06:04:45Z</dcterms:created>
  <dcterms:modified xsi:type="dcterms:W3CDTF">2016-06-02T08:39:07Z</dcterms:modified>
</cp:coreProperties>
</file>